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475" r:id="rId2"/>
    <p:sldId id="2463" r:id="rId3"/>
    <p:sldId id="2562" r:id="rId4"/>
    <p:sldId id="2563" r:id="rId5"/>
    <p:sldId id="2557" r:id="rId6"/>
    <p:sldId id="2488" r:id="rId7"/>
    <p:sldId id="2561" r:id="rId8"/>
    <p:sldId id="2564" r:id="rId9"/>
    <p:sldId id="2565" r:id="rId10"/>
    <p:sldId id="2566" r:id="rId11"/>
    <p:sldId id="2567" r:id="rId12"/>
    <p:sldId id="2568" r:id="rId13"/>
    <p:sldId id="2569" r:id="rId14"/>
    <p:sldId id="2570" r:id="rId15"/>
    <p:sldId id="2571" r:id="rId16"/>
    <p:sldId id="2572" r:id="rId17"/>
    <p:sldId id="2573" r:id="rId18"/>
    <p:sldId id="2574" r:id="rId19"/>
    <p:sldId id="2575" r:id="rId20"/>
    <p:sldId id="2560" r:id="rId21"/>
    <p:sldId id="2440" r:id="rId2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36" userDrawn="1">
          <p15:clr>
            <a:srgbClr val="A4A3A4"/>
          </p15:clr>
        </p15:guide>
        <p15:guide id="4" pos="14254" userDrawn="1">
          <p15:clr>
            <a:srgbClr val="A4A3A4"/>
          </p15:clr>
        </p15:guide>
        <p15:guide id="5" pos="1078" userDrawn="1">
          <p15:clr>
            <a:srgbClr val="A4A3A4"/>
          </p15:clr>
        </p15:guide>
        <p15:guide id="8" orient="horz" pos="504" userDrawn="1">
          <p15:clr>
            <a:srgbClr val="A4A3A4"/>
          </p15:clr>
        </p15:guide>
        <p15:guide id="9" pos="7678" userDrawn="1">
          <p15:clr>
            <a:srgbClr val="A4A3A4"/>
          </p15:clr>
        </p15:guide>
        <p15:guide id="10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5CF"/>
    <a:srgbClr val="71DEB0"/>
    <a:srgbClr val="35D6AA"/>
    <a:srgbClr val="03CFD9"/>
    <a:srgbClr val="00DDE8"/>
    <a:srgbClr val="9C4392"/>
    <a:srgbClr val="F8B600"/>
    <a:srgbClr val="009CDB"/>
    <a:srgbClr val="01C0DA"/>
    <a:srgbClr val="00C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9D01D3-DD86-4D33-93A1-3EB0FE398C11}" v="12" dt="2021-07-09T22:25:05.294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6" autoAdjust="0"/>
    <p:restoredTop sz="93785" autoAdjust="0"/>
  </p:normalViewPr>
  <p:slideViewPr>
    <p:cSldViewPr snapToGrid="0" snapToObjects="1">
      <p:cViewPr varScale="1">
        <p:scale>
          <a:sx n="40" d="100"/>
          <a:sy n="40" d="100"/>
        </p:scale>
        <p:origin x="869" y="67"/>
      </p:cViewPr>
      <p:guideLst>
        <p:guide orient="horz" pos="8136"/>
        <p:guide pos="14254"/>
        <p:guide pos="1078"/>
        <p:guide orient="horz" pos="504"/>
        <p:guide pos="7678"/>
        <p:guide orient="horz" pos="43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 i="0">
                <a:latin typeface="Open Sans Semibold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1" i="0">
                <a:latin typeface="Open Sans Semibold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7/19/2021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1" i="0">
                <a:latin typeface="Open Sans Semibold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1" i="0">
                <a:latin typeface="Open Sans Semibold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1" i="0" kern="1200">
        <a:solidFill>
          <a:schemeClr val="tx1"/>
        </a:solidFill>
        <a:latin typeface="Open Sans Semibold" charset="0"/>
        <a:ea typeface="+mn-ea"/>
        <a:cs typeface="+mn-cs"/>
      </a:defRPr>
    </a:lvl1pPr>
    <a:lvl2pPr marL="914217" algn="l" defTabSz="914217" rtl="0" eaLnBrk="1" latinLnBrk="0" hangingPunct="1">
      <a:defRPr sz="2400" b="1" i="0" kern="1200">
        <a:solidFill>
          <a:schemeClr val="tx1"/>
        </a:solidFill>
        <a:latin typeface="Open Sans Semibold" charset="0"/>
        <a:ea typeface="+mn-ea"/>
        <a:cs typeface="+mn-cs"/>
      </a:defRPr>
    </a:lvl2pPr>
    <a:lvl3pPr marL="1828434" algn="l" defTabSz="914217" rtl="0" eaLnBrk="1" latinLnBrk="0" hangingPunct="1">
      <a:defRPr sz="2400" b="1" i="0" kern="1200">
        <a:solidFill>
          <a:schemeClr val="tx1"/>
        </a:solidFill>
        <a:latin typeface="Open Sans Semibold" charset="0"/>
        <a:ea typeface="+mn-ea"/>
        <a:cs typeface="+mn-cs"/>
      </a:defRPr>
    </a:lvl3pPr>
    <a:lvl4pPr marL="2742651" algn="l" defTabSz="914217" rtl="0" eaLnBrk="1" latinLnBrk="0" hangingPunct="1">
      <a:defRPr sz="2400" b="1" i="0" kern="1200">
        <a:solidFill>
          <a:schemeClr val="tx1"/>
        </a:solidFill>
        <a:latin typeface="Open Sans Semibold" charset="0"/>
        <a:ea typeface="+mn-ea"/>
        <a:cs typeface="+mn-cs"/>
      </a:defRPr>
    </a:lvl4pPr>
    <a:lvl5pPr marL="3656868" algn="l" defTabSz="914217" rtl="0" eaLnBrk="1" latinLnBrk="0" hangingPunct="1">
      <a:defRPr sz="2400" b="1" i="0" kern="1200">
        <a:solidFill>
          <a:schemeClr val="tx1"/>
        </a:solidFill>
        <a:latin typeface="Open Sans Semibold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171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086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-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165933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-us-slidef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5887844" y="12266341"/>
            <a:ext cx="14719610" cy="11820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Open Sans Semibold" charset="0"/>
            </a:endParaRPr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14273560" y="0"/>
            <a:ext cx="10104089" cy="13716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06086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-us-slidef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12188826" y="0"/>
            <a:ext cx="12188824" cy="13716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736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slidef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5887844" y="12266341"/>
            <a:ext cx="14719610" cy="11820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Open Sans Semibold" charset="0"/>
            </a:endParaRPr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0" y="6969006"/>
            <a:ext cx="24377649" cy="6746994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1130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fore and A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14746272" y="4187992"/>
            <a:ext cx="3588748" cy="6299257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61"/>
          </p:nvPr>
        </p:nvSpPr>
        <p:spPr>
          <a:xfrm>
            <a:off x="5842314" y="4187992"/>
            <a:ext cx="3588748" cy="6299257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66380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2430255" y="3385923"/>
            <a:ext cx="4677605" cy="8213924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93740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fore and A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/>
          </p:cNvSpPr>
          <p:nvPr>
            <p:ph type="pic" sz="quarter" idx="61"/>
          </p:nvPr>
        </p:nvSpPr>
        <p:spPr>
          <a:xfrm>
            <a:off x="3590695" y="4237464"/>
            <a:ext cx="4772720" cy="720368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62"/>
          </p:nvPr>
        </p:nvSpPr>
        <p:spPr>
          <a:xfrm>
            <a:off x="9831920" y="4237464"/>
            <a:ext cx="4772720" cy="720368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16073145" y="4237464"/>
            <a:ext cx="4772720" cy="720368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33448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66"/>
          </p:nvPr>
        </p:nvSpPr>
        <p:spPr>
          <a:xfrm>
            <a:off x="9720379" y="4070195"/>
            <a:ext cx="4995745" cy="4995746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67"/>
          </p:nvPr>
        </p:nvSpPr>
        <p:spPr>
          <a:xfrm>
            <a:off x="15983877" y="4070195"/>
            <a:ext cx="4995745" cy="4995746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68"/>
          </p:nvPr>
        </p:nvSpPr>
        <p:spPr>
          <a:xfrm>
            <a:off x="3456879" y="4070195"/>
            <a:ext cx="4995745" cy="4995746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56484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etitors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7"/>
          <p:cNvSpPr>
            <a:spLocks noGrp="1"/>
          </p:cNvSpPr>
          <p:nvPr>
            <p:ph type="pic" sz="quarter" idx="68"/>
          </p:nvPr>
        </p:nvSpPr>
        <p:spPr>
          <a:xfrm>
            <a:off x="2543673" y="10255450"/>
            <a:ext cx="2424571" cy="2424572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69"/>
          </p:nvPr>
        </p:nvSpPr>
        <p:spPr>
          <a:xfrm>
            <a:off x="2543673" y="4840888"/>
            <a:ext cx="2424571" cy="2424572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70"/>
          </p:nvPr>
        </p:nvSpPr>
        <p:spPr>
          <a:xfrm>
            <a:off x="2543673" y="7548169"/>
            <a:ext cx="2424571" cy="2424572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5407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etetive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7"/>
          <p:cNvSpPr>
            <a:spLocks noGrp="1"/>
          </p:cNvSpPr>
          <p:nvPr>
            <p:ph type="pic" sz="quarter" idx="70"/>
          </p:nvPr>
        </p:nvSpPr>
        <p:spPr>
          <a:xfrm>
            <a:off x="12617587" y="4645154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71"/>
          </p:nvPr>
        </p:nvSpPr>
        <p:spPr>
          <a:xfrm>
            <a:off x="15116224" y="4645154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7"/>
          <p:cNvSpPr>
            <a:spLocks noGrp="1"/>
          </p:cNvSpPr>
          <p:nvPr>
            <p:ph type="pic" sz="quarter" idx="75"/>
          </p:nvPr>
        </p:nvSpPr>
        <p:spPr>
          <a:xfrm>
            <a:off x="4809684" y="4645154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7"/>
          <p:cNvSpPr>
            <a:spLocks noGrp="1"/>
          </p:cNvSpPr>
          <p:nvPr>
            <p:ph type="pic" sz="quarter" idx="76"/>
          </p:nvPr>
        </p:nvSpPr>
        <p:spPr>
          <a:xfrm>
            <a:off x="7308321" y="4645154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7"/>
          <p:cNvSpPr>
            <a:spLocks noGrp="1"/>
          </p:cNvSpPr>
          <p:nvPr>
            <p:ph type="pic" sz="quarter" idx="77"/>
          </p:nvPr>
        </p:nvSpPr>
        <p:spPr>
          <a:xfrm>
            <a:off x="9826138" y="4645154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7"/>
          <p:cNvSpPr>
            <a:spLocks noGrp="1"/>
          </p:cNvSpPr>
          <p:nvPr>
            <p:ph type="pic" sz="quarter" idx="72"/>
          </p:nvPr>
        </p:nvSpPr>
        <p:spPr>
          <a:xfrm>
            <a:off x="4809684" y="8686727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5" name="Picture Placeholder 7"/>
          <p:cNvSpPr>
            <a:spLocks noGrp="1"/>
          </p:cNvSpPr>
          <p:nvPr>
            <p:ph type="pic" sz="quarter" idx="73"/>
          </p:nvPr>
        </p:nvSpPr>
        <p:spPr>
          <a:xfrm>
            <a:off x="7308321" y="8686727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7"/>
          <p:cNvSpPr>
            <a:spLocks noGrp="1"/>
          </p:cNvSpPr>
          <p:nvPr>
            <p:ph type="pic" sz="quarter" idx="74"/>
          </p:nvPr>
        </p:nvSpPr>
        <p:spPr>
          <a:xfrm>
            <a:off x="9826138" y="8686727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78"/>
          </p:nvPr>
        </p:nvSpPr>
        <p:spPr>
          <a:xfrm>
            <a:off x="17634041" y="4645154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7"/>
          <p:cNvSpPr>
            <a:spLocks noGrp="1"/>
          </p:cNvSpPr>
          <p:nvPr>
            <p:ph type="pic" sz="quarter" idx="79"/>
          </p:nvPr>
        </p:nvSpPr>
        <p:spPr>
          <a:xfrm>
            <a:off x="17495642" y="8686727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40" name="Picture Placeholder 7"/>
          <p:cNvSpPr>
            <a:spLocks noGrp="1"/>
          </p:cNvSpPr>
          <p:nvPr>
            <p:ph type="pic" sz="quarter" idx="69"/>
          </p:nvPr>
        </p:nvSpPr>
        <p:spPr>
          <a:xfrm>
            <a:off x="13310578" y="8018642"/>
            <a:ext cx="3428704" cy="342870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4993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3"/>
          <p:cNvSpPr>
            <a:spLocks noGrp="1"/>
          </p:cNvSpPr>
          <p:nvPr>
            <p:ph type="pic" sz="quarter" idx="65"/>
          </p:nvPr>
        </p:nvSpPr>
        <p:spPr>
          <a:xfrm>
            <a:off x="8153903" y="3171988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66"/>
          </p:nvPr>
        </p:nvSpPr>
        <p:spPr>
          <a:xfrm>
            <a:off x="12858832" y="3171988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67"/>
          </p:nvPr>
        </p:nvSpPr>
        <p:spPr>
          <a:xfrm>
            <a:off x="17567474" y="3171988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68"/>
          </p:nvPr>
        </p:nvSpPr>
        <p:spPr>
          <a:xfrm>
            <a:off x="3445261" y="3171988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61"/>
          </p:nvPr>
        </p:nvSpPr>
        <p:spPr>
          <a:xfrm>
            <a:off x="8153903" y="8279246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0" name="Picture Placeholder 13"/>
          <p:cNvSpPr>
            <a:spLocks noGrp="1"/>
          </p:cNvSpPr>
          <p:nvPr>
            <p:ph type="pic" sz="quarter" idx="62"/>
          </p:nvPr>
        </p:nvSpPr>
        <p:spPr>
          <a:xfrm>
            <a:off x="12858832" y="8279246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13"/>
          <p:cNvSpPr>
            <a:spLocks noGrp="1"/>
          </p:cNvSpPr>
          <p:nvPr>
            <p:ph type="pic" sz="quarter" idx="63"/>
          </p:nvPr>
        </p:nvSpPr>
        <p:spPr>
          <a:xfrm>
            <a:off x="17567474" y="8279246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64"/>
          </p:nvPr>
        </p:nvSpPr>
        <p:spPr>
          <a:xfrm>
            <a:off x="3445261" y="8279246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30183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fore and A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/>
          <p:cNvSpPr>
            <a:spLocks noGrp="1"/>
          </p:cNvSpPr>
          <p:nvPr>
            <p:ph type="pic" sz="quarter" idx="61"/>
          </p:nvPr>
        </p:nvSpPr>
        <p:spPr>
          <a:xfrm>
            <a:off x="12188824" y="0"/>
            <a:ext cx="12188825" cy="13716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62"/>
          </p:nvPr>
        </p:nvSpPr>
        <p:spPr>
          <a:xfrm>
            <a:off x="-1" y="0"/>
            <a:ext cx="12188825" cy="13716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98129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42"/>
          </p:nvPr>
        </p:nvSpPr>
        <p:spPr>
          <a:xfrm>
            <a:off x="7568878" y="4658816"/>
            <a:ext cx="4109392" cy="4766898"/>
          </a:xfrm>
          <a:custGeom>
            <a:avLst/>
            <a:gdLst>
              <a:gd name="connsiteX0" fmla="*/ 2147390 w 4294779"/>
              <a:gd name="connsiteY0" fmla="*/ 0 h 4981947"/>
              <a:gd name="connsiteX1" fmla="*/ 4294779 w 4294779"/>
              <a:gd name="connsiteY1" fmla="*/ 1073695 h 4981947"/>
              <a:gd name="connsiteX2" fmla="*/ 4294779 w 4294779"/>
              <a:gd name="connsiteY2" fmla="*/ 3908252 h 4981947"/>
              <a:gd name="connsiteX3" fmla="*/ 2147390 w 4294779"/>
              <a:gd name="connsiteY3" fmla="*/ 4981947 h 4981947"/>
              <a:gd name="connsiteX4" fmla="*/ 0 w 4294779"/>
              <a:gd name="connsiteY4" fmla="*/ 3908252 h 4981947"/>
              <a:gd name="connsiteX5" fmla="*/ 0 w 4294779"/>
              <a:gd name="connsiteY5" fmla="*/ 1073695 h 498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4779" h="4981947">
                <a:moveTo>
                  <a:pt x="2147390" y="0"/>
                </a:moveTo>
                <a:lnTo>
                  <a:pt x="4294779" y="1073695"/>
                </a:lnTo>
                <a:lnTo>
                  <a:pt x="4294779" y="3908252"/>
                </a:lnTo>
                <a:lnTo>
                  <a:pt x="2147390" y="4981947"/>
                </a:lnTo>
                <a:lnTo>
                  <a:pt x="0" y="3908252"/>
                </a:lnTo>
                <a:lnTo>
                  <a:pt x="0" y="1073695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64"/>
          </p:nvPr>
        </p:nvSpPr>
        <p:spPr>
          <a:xfrm>
            <a:off x="12767298" y="4658816"/>
            <a:ext cx="4109392" cy="4766898"/>
          </a:xfrm>
          <a:custGeom>
            <a:avLst/>
            <a:gdLst>
              <a:gd name="connsiteX0" fmla="*/ 2147390 w 4294779"/>
              <a:gd name="connsiteY0" fmla="*/ 0 h 4981947"/>
              <a:gd name="connsiteX1" fmla="*/ 4294779 w 4294779"/>
              <a:gd name="connsiteY1" fmla="*/ 1073695 h 4981947"/>
              <a:gd name="connsiteX2" fmla="*/ 4294779 w 4294779"/>
              <a:gd name="connsiteY2" fmla="*/ 3908252 h 4981947"/>
              <a:gd name="connsiteX3" fmla="*/ 2147390 w 4294779"/>
              <a:gd name="connsiteY3" fmla="*/ 4981947 h 4981947"/>
              <a:gd name="connsiteX4" fmla="*/ 0 w 4294779"/>
              <a:gd name="connsiteY4" fmla="*/ 3908252 h 4981947"/>
              <a:gd name="connsiteX5" fmla="*/ 0 w 4294779"/>
              <a:gd name="connsiteY5" fmla="*/ 1073695 h 498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4779" h="4981947">
                <a:moveTo>
                  <a:pt x="2147390" y="0"/>
                </a:moveTo>
                <a:lnTo>
                  <a:pt x="4294779" y="1073695"/>
                </a:lnTo>
                <a:lnTo>
                  <a:pt x="4294779" y="3908252"/>
                </a:lnTo>
                <a:lnTo>
                  <a:pt x="2147390" y="4981947"/>
                </a:lnTo>
                <a:lnTo>
                  <a:pt x="0" y="3908252"/>
                </a:lnTo>
                <a:lnTo>
                  <a:pt x="0" y="1073695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65"/>
          </p:nvPr>
        </p:nvSpPr>
        <p:spPr>
          <a:xfrm>
            <a:off x="17965718" y="4658816"/>
            <a:ext cx="4109392" cy="4766898"/>
          </a:xfrm>
          <a:custGeom>
            <a:avLst/>
            <a:gdLst>
              <a:gd name="connsiteX0" fmla="*/ 2147390 w 4294779"/>
              <a:gd name="connsiteY0" fmla="*/ 0 h 4981947"/>
              <a:gd name="connsiteX1" fmla="*/ 4294779 w 4294779"/>
              <a:gd name="connsiteY1" fmla="*/ 1073695 h 4981947"/>
              <a:gd name="connsiteX2" fmla="*/ 4294779 w 4294779"/>
              <a:gd name="connsiteY2" fmla="*/ 3908252 h 4981947"/>
              <a:gd name="connsiteX3" fmla="*/ 2147390 w 4294779"/>
              <a:gd name="connsiteY3" fmla="*/ 4981947 h 4981947"/>
              <a:gd name="connsiteX4" fmla="*/ 0 w 4294779"/>
              <a:gd name="connsiteY4" fmla="*/ 3908252 h 4981947"/>
              <a:gd name="connsiteX5" fmla="*/ 0 w 4294779"/>
              <a:gd name="connsiteY5" fmla="*/ 1073695 h 498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4779" h="4981947">
                <a:moveTo>
                  <a:pt x="2147390" y="0"/>
                </a:moveTo>
                <a:lnTo>
                  <a:pt x="4294779" y="1073695"/>
                </a:lnTo>
                <a:lnTo>
                  <a:pt x="4294779" y="3908252"/>
                </a:lnTo>
                <a:lnTo>
                  <a:pt x="2147390" y="4981947"/>
                </a:lnTo>
                <a:lnTo>
                  <a:pt x="0" y="3908252"/>
                </a:lnTo>
                <a:lnTo>
                  <a:pt x="0" y="1073695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66"/>
          </p:nvPr>
        </p:nvSpPr>
        <p:spPr>
          <a:xfrm>
            <a:off x="2370458" y="4658816"/>
            <a:ext cx="4109392" cy="4766898"/>
          </a:xfrm>
          <a:custGeom>
            <a:avLst/>
            <a:gdLst>
              <a:gd name="connsiteX0" fmla="*/ 2147390 w 4294779"/>
              <a:gd name="connsiteY0" fmla="*/ 0 h 4981947"/>
              <a:gd name="connsiteX1" fmla="*/ 4294779 w 4294779"/>
              <a:gd name="connsiteY1" fmla="*/ 1073695 h 4981947"/>
              <a:gd name="connsiteX2" fmla="*/ 4294779 w 4294779"/>
              <a:gd name="connsiteY2" fmla="*/ 3908252 h 4981947"/>
              <a:gd name="connsiteX3" fmla="*/ 2147390 w 4294779"/>
              <a:gd name="connsiteY3" fmla="*/ 4981947 h 4981947"/>
              <a:gd name="connsiteX4" fmla="*/ 0 w 4294779"/>
              <a:gd name="connsiteY4" fmla="*/ 3908252 h 4981947"/>
              <a:gd name="connsiteX5" fmla="*/ 0 w 4294779"/>
              <a:gd name="connsiteY5" fmla="*/ 1073695 h 498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4779" h="4981947">
                <a:moveTo>
                  <a:pt x="2147390" y="0"/>
                </a:moveTo>
                <a:lnTo>
                  <a:pt x="4294779" y="1073695"/>
                </a:lnTo>
                <a:lnTo>
                  <a:pt x="4294779" y="3908252"/>
                </a:lnTo>
                <a:lnTo>
                  <a:pt x="2147390" y="4981947"/>
                </a:lnTo>
                <a:lnTo>
                  <a:pt x="0" y="3908252"/>
                </a:lnTo>
                <a:lnTo>
                  <a:pt x="0" y="1073695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090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3176" y="0"/>
            <a:ext cx="24377651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85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ny Purp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26"/>
          </p:nvPr>
        </p:nvSpPr>
        <p:spPr>
          <a:xfrm>
            <a:off x="8207296" y="0"/>
            <a:ext cx="16170352" cy="13716000"/>
          </a:xfrm>
          <a:custGeom>
            <a:avLst/>
            <a:gdLst>
              <a:gd name="connsiteX0" fmla="*/ 0 w 16170352"/>
              <a:gd name="connsiteY0" fmla="*/ 0 h 13716000"/>
              <a:gd name="connsiteX1" fmla="*/ 7097554 w 16170352"/>
              <a:gd name="connsiteY1" fmla="*/ 0 h 13716000"/>
              <a:gd name="connsiteX2" fmla="*/ 7194481 w 16170352"/>
              <a:gd name="connsiteY2" fmla="*/ 0 h 13716000"/>
              <a:gd name="connsiteX3" fmla="*/ 16170352 w 16170352"/>
              <a:gd name="connsiteY3" fmla="*/ 0 h 13716000"/>
              <a:gd name="connsiteX4" fmla="*/ 16170352 w 16170352"/>
              <a:gd name="connsiteY4" fmla="*/ 13716000 h 13716000"/>
              <a:gd name="connsiteX5" fmla="*/ 14195106 w 16170352"/>
              <a:gd name="connsiteY5" fmla="*/ 13716000 h 13716000"/>
              <a:gd name="connsiteX6" fmla="*/ 7097554 w 16170352"/>
              <a:gd name="connsiteY6" fmla="*/ 13716000 h 13716000"/>
              <a:gd name="connsiteX7" fmla="*/ 7000628 w 16170352"/>
              <a:gd name="connsiteY7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70352" h="13716000">
                <a:moveTo>
                  <a:pt x="0" y="0"/>
                </a:moveTo>
                <a:lnTo>
                  <a:pt x="7097554" y="0"/>
                </a:lnTo>
                <a:lnTo>
                  <a:pt x="7194481" y="0"/>
                </a:lnTo>
                <a:lnTo>
                  <a:pt x="16170352" y="0"/>
                </a:lnTo>
                <a:lnTo>
                  <a:pt x="16170352" y="13716000"/>
                </a:lnTo>
                <a:lnTo>
                  <a:pt x="14195106" y="13716000"/>
                </a:lnTo>
                <a:lnTo>
                  <a:pt x="7097554" y="13716000"/>
                </a:lnTo>
                <a:lnTo>
                  <a:pt x="7000628" y="13716000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42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713678" y="1070517"/>
            <a:ext cx="4861932" cy="10259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557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813767" y="12401229"/>
            <a:ext cx="8807512" cy="877091"/>
          </a:xfrm>
          <a:prstGeom prst="rect">
            <a:avLst/>
          </a:prstGeom>
        </p:spPr>
        <p:txBody>
          <a:bodyPr wrap="square" lIns="182807" tIns="91404" rIns="182807" bIns="91404">
            <a:spAutoFit/>
          </a:bodyPr>
          <a:lstStyle/>
          <a:p>
            <a:pPr algn="ctr">
              <a:lnSpc>
                <a:spcPts val="2730"/>
              </a:lnSpc>
            </a:pPr>
            <a:r>
              <a:rPr lang="id-ID" sz="2200" b="0" i="0" spc="100" baseline="0" dirty="0">
                <a:solidFill>
                  <a:schemeClr val="bg2"/>
                </a:solidFill>
                <a:latin typeface="Open Sans Light" charset="0"/>
                <a:ea typeface="Open Sans Light" charset="0"/>
                <a:cs typeface="Open Sans Light" charset="0"/>
              </a:rPr>
              <a:t>www.companyname.com</a:t>
            </a:r>
          </a:p>
          <a:p>
            <a:pPr algn="ctr">
              <a:lnSpc>
                <a:spcPts val="2730"/>
              </a:lnSpc>
            </a:pPr>
            <a:r>
              <a:rPr lang="en-US" sz="1700" b="0" i="0" dirty="0">
                <a:solidFill>
                  <a:schemeClr val="bg2"/>
                </a:solidFill>
                <a:latin typeface="Open Sans" charset="0"/>
                <a:ea typeface="Open Sans" charset="0"/>
                <a:cs typeface="Open Sans" charset="0"/>
              </a:rPr>
              <a:t>© 2016 Startup theme. All Rights Reserved. </a:t>
            </a:r>
            <a:endParaRPr lang="id-ID" sz="1700" b="0" i="0" dirty="0">
              <a:solidFill>
                <a:schemeClr val="bg2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7" name="Oval 6"/>
          <p:cNvSpPr>
            <a:spLocks noChangeAspect="1"/>
          </p:cNvSpPr>
          <p:nvPr userDrawn="1"/>
        </p:nvSpPr>
        <p:spPr>
          <a:xfrm>
            <a:off x="21992621" y="972829"/>
            <a:ext cx="822960" cy="8229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Open Sans Semibold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2048903" y="1100415"/>
            <a:ext cx="888630" cy="523184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200" b="1" i="0" smtClean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rPr>
              <a:pPr algn="ctr"/>
              <a:t>‹#›</a:t>
            </a:fld>
            <a:r>
              <a:rPr lang="id-ID" sz="2200" b="1" i="0" dirty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69" r:id="rId2"/>
    <p:sldLayoutId id="2147484173" r:id="rId3"/>
    <p:sldLayoutId id="2147484171" r:id="rId4"/>
    <p:sldLayoutId id="2147484174" r:id="rId5"/>
    <p:sldLayoutId id="2147484183" r:id="rId6"/>
    <p:sldLayoutId id="2147484182" r:id="rId7"/>
    <p:sldLayoutId id="2147484176" r:id="rId8"/>
    <p:sldLayoutId id="2147484179" r:id="rId9"/>
    <p:sldLayoutId id="2147484181" r:id="rId10"/>
    <p:sldLayoutId id="2147484177" r:id="rId11"/>
    <p:sldLayoutId id="2147484175" r:id="rId12"/>
    <p:sldLayoutId id="2147484087" r:id="rId13"/>
    <p:sldLayoutId id="2147484163" r:id="rId14"/>
    <p:sldLayoutId id="2147484172" r:id="rId15"/>
  </p:sldLayoutIdLs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44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 flipH="1">
            <a:off x="10991141" y="0"/>
            <a:ext cx="16170352" cy="13716000"/>
          </a:xfrm>
          <a:custGeom>
            <a:avLst/>
            <a:gdLst>
              <a:gd name="connsiteX0" fmla="*/ 18266783 w 18266783"/>
              <a:gd name="connsiteY0" fmla="*/ 0 h 13716000"/>
              <a:gd name="connsiteX1" fmla="*/ 10249056 w 18266783"/>
              <a:gd name="connsiteY1" fmla="*/ 0 h 13716000"/>
              <a:gd name="connsiteX2" fmla="*/ 10139563 w 18266783"/>
              <a:gd name="connsiteY2" fmla="*/ 0 h 13716000"/>
              <a:gd name="connsiteX3" fmla="*/ 0 w 18266783"/>
              <a:gd name="connsiteY3" fmla="*/ 0 h 13716000"/>
              <a:gd name="connsiteX4" fmla="*/ 0 w 18266783"/>
              <a:gd name="connsiteY4" fmla="*/ 13716000 h 13716000"/>
              <a:gd name="connsiteX5" fmla="*/ 2231330 w 18266783"/>
              <a:gd name="connsiteY5" fmla="*/ 13716000 h 13716000"/>
              <a:gd name="connsiteX6" fmla="*/ 10249056 w 18266783"/>
              <a:gd name="connsiteY6" fmla="*/ 13716000 h 13716000"/>
              <a:gd name="connsiteX7" fmla="*/ 10358549 w 18266783"/>
              <a:gd name="connsiteY7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66783" h="13716000">
                <a:moveTo>
                  <a:pt x="18266783" y="0"/>
                </a:moveTo>
                <a:lnTo>
                  <a:pt x="10249056" y="0"/>
                </a:lnTo>
                <a:lnTo>
                  <a:pt x="10139563" y="0"/>
                </a:lnTo>
                <a:lnTo>
                  <a:pt x="0" y="0"/>
                </a:lnTo>
                <a:lnTo>
                  <a:pt x="0" y="13716000"/>
                </a:lnTo>
                <a:lnTo>
                  <a:pt x="2231330" y="13716000"/>
                </a:lnTo>
                <a:lnTo>
                  <a:pt x="10249056" y="13716000"/>
                </a:lnTo>
                <a:lnTo>
                  <a:pt x="10358549" y="1371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Open Sans Semibold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488" y="5659704"/>
            <a:ext cx="12674175" cy="1598899"/>
          </a:xfrm>
          <a:prstGeom prst="rect">
            <a:avLst/>
          </a:prstGeom>
          <a:noFill/>
        </p:spPr>
        <p:txBody>
          <a:bodyPr wrap="none" lIns="91440" tIns="0" rIns="0" bIns="0" rtlCol="0">
            <a:spAutoFit/>
          </a:bodyPr>
          <a:lstStyle/>
          <a:p>
            <a:pPr>
              <a:lnSpc>
                <a:spcPts val="12400"/>
              </a:lnSpc>
            </a:pPr>
            <a:r>
              <a:rPr lang="en-US" sz="120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- Sell analyse</a:t>
            </a:r>
          </a:p>
        </p:txBody>
      </p:sp>
      <p:pic>
        <p:nvPicPr>
          <p:cNvPr id="3" name="Picture 3" descr="Ventanas de edificio alineadas en un patrón">
            <a:extLst>
              <a:ext uri="{FF2B5EF4-FFF2-40B4-BE49-F238E27FC236}">
                <a16:creationId xmlns:a16="http://schemas.microsoft.com/office/drawing/2014/main" id="{05F1B01A-78C8-4A7E-B64C-14C2AC322766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2"/>
          <a:srcRect l="10712" r="10712"/>
          <a:stretch/>
        </p:blipFill>
        <p:spPr>
          <a:xfrm>
            <a:off x="11707559" y="0"/>
            <a:ext cx="14737516" cy="1250064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84B5F57-79EE-470F-8E30-B4AD07AD8EB0}"/>
              </a:ext>
            </a:extLst>
          </p:cNvPr>
          <p:cNvGrpSpPr/>
          <p:nvPr/>
        </p:nvGrpSpPr>
        <p:grpSpPr>
          <a:xfrm>
            <a:off x="-800830" y="11895020"/>
            <a:ext cx="12812128" cy="1681024"/>
            <a:chOff x="-639083" y="11871929"/>
            <a:chExt cx="12812128" cy="1681024"/>
          </a:xfrm>
        </p:grpSpPr>
        <p:sp>
          <p:nvSpPr>
            <p:cNvPr id="13" name="Subtitle 2">
              <a:extLst>
                <a:ext uri="{FF2B5EF4-FFF2-40B4-BE49-F238E27FC236}">
                  <a16:creationId xmlns:a16="http://schemas.microsoft.com/office/drawing/2014/main" id="{760EE723-CC1C-478F-976F-5F45E082CA97}"/>
                </a:ext>
              </a:extLst>
            </p:cNvPr>
            <p:cNvSpPr txBox="1">
              <a:spLocks/>
            </p:cNvSpPr>
            <p:nvPr/>
          </p:nvSpPr>
          <p:spPr>
            <a:xfrm>
              <a:off x="-639083" y="1285077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 dirty="0">
                <a:latin typeface="Calibri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675D43B-8AEE-4C20-B7F6-2E75367C5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267" y="11871929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6" name="Tekstvak 5">
            <a:extLst>
              <a:ext uri="{FF2B5EF4-FFF2-40B4-BE49-F238E27FC236}">
                <a16:creationId xmlns:a16="http://schemas.microsoft.com/office/drawing/2014/main" id="{466F0972-6587-4853-8345-C99CB8071069}"/>
              </a:ext>
            </a:extLst>
          </p:cNvPr>
          <p:cNvSpPr txBox="1"/>
          <p:nvPr/>
        </p:nvSpPr>
        <p:spPr>
          <a:xfrm>
            <a:off x="-432853" y="7258603"/>
            <a:ext cx="785480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drs. JEROEN HARDY</a:t>
            </a:r>
            <a:endParaRPr lang="es-CO" sz="4800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6000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194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4273560" y="0"/>
            <a:ext cx="10123222" cy="13746751"/>
          </a:xfrm>
          <a:prstGeom prst="rect">
            <a:avLst/>
          </a:prstGeom>
          <a:gradFill flip="none" rotWithShape="1">
            <a:gsLst>
              <a:gs pos="61000">
                <a:srgbClr val="A5DBF4">
                  <a:alpha val="74000"/>
                </a:srgbClr>
              </a:gs>
              <a:gs pos="33000">
                <a:srgbClr val="61BEE8">
                  <a:alpha val="69000"/>
                </a:srgbClr>
              </a:gs>
              <a:gs pos="0">
                <a:srgbClr val="0A6FD0">
                  <a:alpha val="51000"/>
                </a:srgbClr>
              </a:gs>
              <a:gs pos="86000">
                <a:srgbClr val="EEC9F7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Open Sans Semibold" charset="0"/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1665111" y="3433179"/>
            <a:ext cx="12510005" cy="1106973"/>
          </a:xfrm>
          <a:prstGeom prst="rect">
            <a:avLst/>
          </a:prstGeom>
        </p:spPr>
        <p:txBody>
          <a:bodyPr vert="horz" wrap="square" lIns="217490" tIns="108745" rIns="217490" bIns="108745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640"/>
              </a:lnSpc>
            </a:pPr>
            <a:br>
              <a:rPr lang="en-US" dirty="0"/>
            </a:b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5BA93C-D7EF-47DB-A72A-262A8BB94911}"/>
              </a:ext>
            </a:extLst>
          </p:cNvPr>
          <p:cNvGrpSpPr/>
          <p:nvPr/>
        </p:nvGrpSpPr>
        <p:grpSpPr>
          <a:xfrm>
            <a:off x="12803247" y="5667991"/>
            <a:ext cx="12812128" cy="1723549"/>
            <a:chOff x="-7643058" y="-1050606"/>
            <a:chExt cx="16538977" cy="1930485"/>
          </a:xfrm>
        </p:grpSpPr>
        <p:sp>
          <p:nvSpPr>
            <p:cNvPr id="9" name="Subtitle 2">
              <a:extLst>
                <a:ext uri="{FF2B5EF4-FFF2-40B4-BE49-F238E27FC236}">
                  <a16:creationId xmlns:a16="http://schemas.microsoft.com/office/drawing/2014/main" id="{B5113015-7935-4E26-BCBB-ED2BAD464A76}"/>
                </a:ext>
              </a:extLst>
            </p:cNvPr>
            <p:cNvSpPr txBox="1">
              <a:spLocks/>
            </p:cNvSpPr>
            <p:nvPr/>
          </p:nvSpPr>
          <p:spPr>
            <a:xfrm>
              <a:off x="-7643058" y="-282833"/>
              <a:ext cx="16538977" cy="709284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>
                <a:latin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4C41D2-435E-4AA5-8102-0FB59552C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479374" y="-1050606"/>
              <a:ext cx="11445147" cy="1930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endParaRPr lang="en-US" sz="4000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</a:endParaRPr>
            </a:p>
            <a:p>
              <a:pPr algn="ctr" defTabSz="4572000"/>
              <a:r>
                <a:rPr lang="en-US" sz="4000" b="1" spc="3500" dirty="0">
                  <a:ea typeface="+mn-lt"/>
                  <a:cs typeface="+mn-lt"/>
                </a:rPr>
                <a:t> .</a:t>
              </a:r>
              <a:endParaRPr lang="en-US" sz="4000" dirty="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1" name="Tekstvak 10">
            <a:extLst>
              <a:ext uri="{FF2B5EF4-FFF2-40B4-BE49-F238E27FC236}">
                <a16:creationId xmlns:a16="http://schemas.microsoft.com/office/drawing/2014/main" id="{E5AEAEA6-9E28-4B26-B54B-D42F20CD6881}"/>
              </a:ext>
            </a:extLst>
          </p:cNvPr>
          <p:cNvSpPr txBox="1"/>
          <p:nvPr/>
        </p:nvSpPr>
        <p:spPr>
          <a:xfrm>
            <a:off x="1665111" y="3401120"/>
            <a:ext cx="12811124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1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Exploiteren we door…. </a:t>
            </a:r>
          </a:p>
          <a:p>
            <a:r>
              <a:rPr lang="nl-NL" sz="11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verkopen we vastgoed?</a:t>
            </a:r>
          </a:p>
        </p:txBody>
      </p:sp>
      <p:pic>
        <p:nvPicPr>
          <p:cNvPr id="8" name="Tijdelijke aanduiding voor afbeelding 7" descr="Afbeelding met tekst, buiten&#10;&#10;Automatisch gegenereerde beschrijving">
            <a:extLst>
              <a:ext uri="{FF2B5EF4-FFF2-40B4-BE49-F238E27FC236}">
                <a16:creationId xmlns:a16="http://schemas.microsoft.com/office/drawing/2014/main" id="{7E7D15C2-EDFD-4961-B03D-DC521A079DF3}"/>
              </a:ext>
            </a:extLst>
          </p:cNvPr>
          <p:cNvPicPr>
            <a:picLocks noGrp="1" noChangeAspect="1"/>
          </p:cNvPicPr>
          <p:nvPr>
            <p:ph type="pic" sz="quarter" idx="6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5" r="26345"/>
          <a:stretch>
            <a:fillRect/>
          </a:stretch>
        </p:blipFill>
        <p:spPr>
          <a:xfrm>
            <a:off x="14292693" y="0"/>
            <a:ext cx="10104089" cy="137160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85832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3820261" y="1063484"/>
            <a:ext cx="15005326" cy="2092881"/>
          </a:xfrm>
          <a:prstGeom prst="rect">
            <a:avLst/>
          </a:prstGeom>
          <a:noFill/>
        </p:spPr>
        <p:txBody>
          <a:bodyPr wrap="none" lIns="91440" tIns="0" rIns="0" bIns="0" rtlCol="0">
            <a:spAutoFit/>
          </a:bodyPr>
          <a:lstStyle/>
          <a:p>
            <a:pPr algn="ctr"/>
            <a:r>
              <a:rPr lang="en-US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Vraagstukken voor Hold-Sell analyse</a:t>
            </a:r>
            <a:br>
              <a:rPr lang="en-US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</a:br>
            <a:endParaRPr lang="en-US" sz="6800" b="1" spc="400" dirty="0">
              <a:gradFill flip="none" rotWithShape="1">
                <a:gsLst>
                  <a:gs pos="57000">
                    <a:schemeClr val="accent4"/>
                  </a:gs>
                  <a:gs pos="9000">
                    <a:schemeClr val="accent2"/>
                  </a:gs>
                </a:gsLst>
                <a:lin ang="900000" scaled="0"/>
                <a:tileRect/>
              </a:gra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4133390" y="2210586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691111" y="11956342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 dirty="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40" name="Tekstvak 39">
            <a:extLst>
              <a:ext uri="{FF2B5EF4-FFF2-40B4-BE49-F238E27FC236}">
                <a16:creationId xmlns:a16="http://schemas.microsoft.com/office/drawing/2014/main" id="{2C93789B-F621-42AA-8A3E-95ED1628CB06}"/>
              </a:ext>
            </a:extLst>
          </p:cNvPr>
          <p:cNvSpPr txBox="1"/>
          <p:nvPr/>
        </p:nvSpPr>
        <p:spPr>
          <a:xfrm>
            <a:off x="2500709" y="4164955"/>
            <a:ext cx="1253490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400" dirty="0">
                <a:latin typeface="Calibri" panose="020F0502020204030204" pitchFamily="34" charset="0"/>
                <a:cs typeface="Calibri" panose="020F0502020204030204" pitchFamily="34" charset="0"/>
              </a:rPr>
              <a:t>Renoveren of sloop/vervangende nieuwbouw?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400" dirty="0">
                <a:latin typeface="Calibri" panose="020F0502020204030204" pitchFamily="34" charset="0"/>
                <a:cs typeface="Calibri" panose="020F0502020204030204" pitchFamily="34" charset="0"/>
              </a:rPr>
              <a:t> Wat is de opbrengstwaarde bij harmoniseren?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400" dirty="0">
                <a:latin typeface="Calibri" panose="020F0502020204030204" pitchFamily="34" charset="0"/>
                <a:cs typeface="Calibri" panose="020F0502020204030204" pitchFamily="34" charset="0"/>
              </a:rPr>
              <a:t> Wat is de opbrengstwaarde bij uitponden?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400" dirty="0">
                <a:latin typeface="Calibri" panose="020F0502020204030204" pitchFamily="34" charset="0"/>
                <a:cs typeface="Calibri" panose="020F0502020204030204" pitchFamily="34" charset="0"/>
              </a:rPr>
              <a:t> Zelf uitponden of complexgewijze verkoop?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dirty="0"/>
          </a:p>
        </p:txBody>
      </p:sp>
      <p:grpSp>
        <p:nvGrpSpPr>
          <p:cNvPr id="48" name="Group 54073">
            <a:extLst>
              <a:ext uri="{FF2B5EF4-FFF2-40B4-BE49-F238E27FC236}">
                <a16:creationId xmlns:a16="http://schemas.microsoft.com/office/drawing/2014/main" id="{174D91EF-3FC5-8640-956D-4BBC57477933}"/>
              </a:ext>
            </a:extLst>
          </p:cNvPr>
          <p:cNvGrpSpPr/>
          <p:nvPr/>
        </p:nvGrpSpPr>
        <p:grpSpPr>
          <a:xfrm>
            <a:off x="17235312" y="9784400"/>
            <a:ext cx="5520977" cy="3931600"/>
            <a:chOff x="0" y="0"/>
            <a:chExt cx="3926026" cy="2795804"/>
          </a:xfrm>
        </p:grpSpPr>
        <p:grpSp>
          <p:nvGrpSpPr>
            <p:cNvPr id="74" name="Group 54064">
              <a:extLst>
                <a:ext uri="{FF2B5EF4-FFF2-40B4-BE49-F238E27FC236}">
                  <a16:creationId xmlns:a16="http://schemas.microsoft.com/office/drawing/2014/main" id="{6CD65F54-FDBD-7046-B5A3-6823B54FE61F}"/>
                </a:ext>
              </a:extLst>
            </p:cNvPr>
            <p:cNvGrpSpPr/>
            <p:nvPr/>
          </p:nvGrpSpPr>
          <p:grpSpPr>
            <a:xfrm>
              <a:off x="0" y="0"/>
              <a:ext cx="1233712" cy="2795804"/>
              <a:chOff x="0" y="0"/>
              <a:chExt cx="1233711" cy="2795803"/>
            </a:xfrm>
          </p:grpSpPr>
          <p:grpSp>
            <p:nvGrpSpPr>
              <p:cNvPr id="85" name="Group 54060">
                <a:extLst>
                  <a:ext uri="{FF2B5EF4-FFF2-40B4-BE49-F238E27FC236}">
                    <a16:creationId xmlns:a16="http://schemas.microsoft.com/office/drawing/2014/main" id="{3448070F-B018-D846-A1DE-0A93804CDDC3}"/>
                  </a:ext>
                </a:extLst>
              </p:cNvPr>
              <p:cNvGrpSpPr/>
              <p:nvPr/>
            </p:nvGrpSpPr>
            <p:grpSpPr>
              <a:xfrm>
                <a:off x="132610" y="0"/>
                <a:ext cx="981300" cy="1900108"/>
                <a:chOff x="0" y="0"/>
                <a:chExt cx="981298" cy="1900107"/>
              </a:xfrm>
            </p:grpSpPr>
            <p:sp>
              <p:nvSpPr>
                <p:cNvPr id="89" name="Shape 54057">
                  <a:extLst>
                    <a:ext uri="{FF2B5EF4-FFF2-40B4-BE49-F238E27FC236}">
                      <a16:creationId xmlns:a16="http://schemas.microsoft.com/office/drawing/2014/main" id="{DBDB6714-8341-1D46-8ED9-58260338B3A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981298" cy="19001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08" h="18982" extrusionOk="0">
                      <a:moveTo>
                        <a:pt x="4976" y="17957"/>
                      </a:moveTo>
                      <a:cubicBezTo>
                        <a:pt x="4976" y="17957"/>
                        <a:pt x="-1056" y="11664"/>
                        <a:pt x="163" y="7585"/>
                      </a:cubicBezTo>
                      <a:cubicBezTo>
                        <a:pt x="1380" y="3505"/>
                        <a:pt x="2357" y="627"/>
                        <a:pt x="7345" y="64"/>
                      </a:cubicBezTo>
                      <a:cubicBezTo>
                        <a:pt x="12334" y="-498"/>
                        <a:pt x="14987" y="2777"/>
                        <a:pt x="16154" y="4143"/>
                      </a:cubicBezTo>
                      <a:cubicBezTo>
                        <a:pt x="17321" y="5510"/>
                        <a:pt x="20544" y="11646"/>
                        <a:pt x="19797" y="16374"/>
                      </a:cubicBezTo>
                      <a:cubicBezTo>
                        <a:pt x="19051" y="21102"/>
                        <a:pt x="4976" y="17957"/>
                        <a:pt x="4976" y="17957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3578" tIns="53578" rIns="53578" bIns="53578" numCol="1" anchor="ctr">
                  <a:noAutofit/>
                </a:bodyPr>
                <a:lstStyle>
                  <a:defPPr>
                    <a:defRPr lang="en-US"/>
                  </a:defPPr>
                  <a:lvl1pPr marL="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21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434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2651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6868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1086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5303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39952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373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5063" dirty="0">
                    <a:latin typeface="Lato Light" panose="020F0502020204030203" pitchFamily="34" charset="0"/>
                  </a:endParaRPr>
                </a:p>
              </p:txBody>
            </p:sp>
            <p:sp>
              <p:nvSpPr>
                <p:cNvPr id="90" name="Shape 54058">
                  <a:extLst>
                    <a:ext uri="{FF2B5EF4-FFF2-40B4-BE49-F238E27FC236}">
                      <a16:creationId xmlns:a16="http://schemas.microsoft.com/office/drawing/2014/main" id="{ACF06422-6CE8-614A-8E63-D5A3E48CAA32}"/>
                    </a:ext>
                  </a:extLst>
                </p:cNvPr>
                <p:cNvSpPr/>
                <p:nvPr/>
              </p:nvSpPr>
              <p:spPr>
                <a:xfrm>
                  <a:off x="44203" y="66305"/>
                  <a:ext cx="915497" cy="17726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09" h="18982" extrusionOk="0">
                      <a:moveTo>
                        <a:pt x="4976" y="17957"/>
                      </a:moveTo>
                      <a:cubicBezTo>
                        <a:pt x="4976" y="17957"/>
                        <a:pt x="-1056" y="11664"/>
                        <a:pt x="162" y="7584"/>
                      </a:cubicBezTo>
                      <a:cubicBezTo>
                        <a:pt x="1380" y="3505"/>
                        <a:pt x="2357" y="626"/>
                        <a:pt x="7345" y="64"/>
                      </a:cubicBezTo>
                      <a:cubicBezTo>
                        <a:pt x="12333" y="-498"/>
                        <a:pt x="14986" y="2777"/>
                        <a:pt x="16154" y="4144"/>
                      </a:cubicBezTo>
                      <a:cubicBezTo>
                        <a:pt x="17321" y="5510"/>
                        <a:pt x="20544" y="11647"/>
                        <a:pt x="19797" y="16374"/>
                      </a:cubicBezTo>
                      <a:cubicBezTo>
                        <a:pt x="19051" y="21102"/>
                        <a:pt x="4976" y="17957"/>
                        <a:pt x="4976" y="17957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3578" tIns="53578" rIns="53578" bIns="53578" numCol="1" anchor="ctr">
                  <a:noAutofit/>
                </a:bodyPr>
                <a:lstStyle>
                  <a:defPPr>
                    <a:defRPr lang="en-US"/>
                  </a:defPPr>
                  <a:lvl1pPr marL="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21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434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2651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6868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1086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5303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39952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373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5063" dirty="0">
                    <a:latin typeface="Lato Light" panose="020F0502020204030203" pitchFamily="34" charset="0"/>
                  </a:endParaRPr>
                </a:p>
              </p:txBody>
            </p:sp>
            <p:sp>
              <p:nvSpPr>
                <p:cNvPr id="91" name="Shape 54059">
                  <a:extLst>
                    <a:ext uri="{FF2B5EF4-FFF2-40B4-BE49-F238E27FC236}">
                      <a16:creationId xmlns:a16="http://schemas.microsoft.com/office/drawing/2014/main" id="{EFD82D14-F828-FB45-9E47-B9DD4664A6B7}"/>
                    </a:ext>
                  </a:extLst>
                </p:cNvPr>
                <p:cNvSpPr/>
                <p:nvPr/>
              </p:nvSpPr>
              <p:spPr>
                <a:xfrm>
                  <a:off x="309424" y="740408"/>
                  <a:ext cx="420308" cy="5144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1" h="21505" extrusionOk="0">
                      <a:moveTo>
                        <a:pt x="5073" y="11772"/>
                      </a:moveTo>
                      <a:lnTo>
                        <a:pt x="9784" y="7488"/>
                      </a:lnTo>
                      <a:lnTo>
                        <a:pt x="16246" y="9733"/>
                      </a:lnTo>
                      <a:lnTo>
                        <a:pt x="11537" y="14017"/>
                      </a:lnTo>
                      <a:cubicBezTo>
                        <a:pt x="11537" y="14017"/>
                        <a:pt x="5073" y="11772"/>
                        <a:pt x="5073" y="11772"/>
                      </a:cubicBezTo>
                      <a:close/>
                      <a:moveTo>
                        <a:pt x="20689" y="17198"/>
                      </a:moveTo>
                      <a:lnTo>
                        <a:pt x="13552" y="14718"/>
                      </a:lnTo>
                      <a:lnTo>
                        <a:pt x="18753" y="9987"/>
                      </a:lnTo>
                      <a:cubicBezTo>
                        <a:pt x="18816" y="9929"/>
                        <a:pt x="18851" y="9859"/>
                        <a:pt x="18893" y="9793"/>
                      </a:cubicBezTo>
                      <a:cubicBezTo>
                        <a:pt x="18905" y="9774"/>
                        <a:pt x="18930" y="9766"/>
                        <a:pt x="18940" y="9746"/>
                      </a:cubicBezTo>
                      <a:cubicBezTo>
                        <a:pt x="18945" y="9736"/>
                        <a:pt x="18943" y="9726"/>
                        <a:pt x="18947" y="9718"/>
                      </a:cubicBezTo>
                      <a:cubicBezTo>
                        <a:pt x="18972" y="9663"/>
                        <a:pt x="18977" y="9608"/>
                        <a:pt x="18988" y="9552"/>
                      </a:cubicBezTo>
                      <a:cubicBezTo>
                        <a:pt x="18999" y="9497"/>
                        <a:pt x="19018" y="9446"/>
                        <a:pt x="19016" y="9392"/>
                      </a:cubicBezTo>
                      <a:cubicBezTo>
                        <a:pt x="19014" y="9343"/>
                        <a:pt x="18994" y="9296"/>
                        <a:pt x="18982" y="9246"/>
                      </a:cubicBezTo>
                      <a:cubicBezTo>
                        <a:pt x="18966" y="9190"/>
                        <a:pt x="18959" y="9130"/>
                        <a:pt x="18930" y="9077"/>
                      </a:cubicBezTo>
                      <a:cubicBezTo>
                        <a:pt x="18909" y="9037"/>
                        <a:pt x="18872" y="9004"/>
                        <a:pt x="18844" y="8967"/>
                      </a:cubicBezTo>
                      <a:cubicBezTo>
                        <a:pt x="18799" y="8909"/>
                        <a:pt x="18758" y="8853"/>
                        <a:pt x="18699" y="8805"/>
                      </a:cubicBezTo>
                      <a:cubicBezTo>
                        <a:pt x="18692" y="8800"/>
                        <a:pt x="18688" y="8792"/>
                        <a:pt x="18681" y="8787"/>
                      </a:cubicBezTo>
                      <a:cubicBezTo>
                        <a:pt x="18641" y="8756"/>
                        <a:pt x="18592" y="8745"/>
                        <a:pt x="18549" y="8722"/>
                      </a:cubicBezTo>
                      <a:cubicBezTo>
                        <a:pt x="18495" y="8692"/>
                        <a:pt x="18452" y="8653"/>
                        <a:pt x="18390" y="8632"/>
                      </a:cubicBezTo>
                      <a:lnTo>
                        <a:pt x="11253" y="6151"/>
                      </a:lnTo>
                      <a:lnTo>
                        <a:pt x="16454" y="1421"/>
                      </a:lnTo>
                      <a:cubicBezTo>
                        <a:pt x="16837" y="1073"/>
                        <a:pt x="16805" y="534"/>
                        <a:pt x="16383" y="220"/>
                      </a:cubicBezTo>
                      <a:cubicBezTo>
                        <a:pt x="15961" y="-95"/>
                        <a:pt x="15308" y="-68"/>
                        <a:pt x="14925" y="279"/>
                      </a:cubicBezTo>
                      <a:lnTo>
                        <a:pt x="9237" y="5451"/>
                      </a:lnTo>
                      <a:lnTo>
                        <a:pt x="1433" y="2739"/>
                      </a:lnTo>
                      <a:cubicBezTo>
                        <a:pt x="911" y="2562"/>
                        <a:pt x="302" y="2759"/>
                        <a:pt x="81" y="3192"/>
                      </a:cubicBezTo>
                      <a:cubicBezTo>
                        <a:pt x="-140" y="3626"/>
                        <a:pt x="106" y="4124"/>
                        <a:pt x="631" y="4307"/>
                      </a:cubicBezTo>
                      <a:lnTo>
                        <a:pt x="7768" y="6788"/>
                      </a:lnTo>
                      <a:lnTo>
                        <a:pt x="2567" y="11518"/>
                      </a:lnTo>
                      <a:cubicBezTo>
                        <a:pt x="2528" y="11554"/>
                        <a:pt x="2512" y="11598"/>
                        <a:pt x="2481" y="11637"/>
                      </a:cubicBezTo>
                      <a:cubicBezTo>
                        <a:pt x="2448" y="11679"/>
                        <a:pt x="2405" y="11712"/>
                        <a:pt x="2381" y="11759"/>
                      </a:cubicBezTo>
                      <a:cubicBezTo>
                        <a:pt x="2377" y="11767"/>
                        <a:pt x="2379" y="11777"/>
                        <a:pt x="2375" y="11785"/>
                      </a:cubicBezTo>
                      <a:cubicBezTo>
                        <a:pt x="2346" y="11845"/>
                        <a:pt x="2340" y="11906"/>
                        <a:pt x="2329" y="11968"/>
                      </a:cubicBezTo>
                      <a:cubicBezTo>
                        <a:pt x="2321" y="12016"/>
                        <a:pt x="2303" y="12062"/>
                        <a:pt x="2305" y="12111"/>
                      </a:cubicBezTo>
                      <a:cubicBezTo>
                        <a:pt x="2306" y="12167"/>
                        <a:pt x="2328" y="12218"/>
                        <a:pt x="2344" y="12275"/>
                      </a:cubicBezTo>
                      <a:cubicBezTo>
                        <a:pt x="2357" y="12327"/>
                        <a:pt x="2363" y="12378"/>
                        <a:pt x="2390" y="12426"/>
                      </a:cubicBezTo>
                      <a:cubicBezTo>
                        <a:pt x="2412" y="12471"/>
                        <a:pt x="2452" y="12507"/>
                        <a:pt x="2485" y="12547"/>
                      </a:cubicBezTo>
                      <a:cubicBezTo>
                        <a:pt x="2528" y="12600"/>
                        <a:pt x="2565" y="12653"/>
                        <a:pt x="2621" y="12698"/>
                      </a:cubicBezTo>
                      <a:cubicBezTo>
                        <a:pt x="2628" y="12705"/>
                        <a:pt x="2631" y="12713"/>
                        <a:pt x="2639" y="12718"/>
                      </a:cubicBezTo>
                      <a:cubicBezTo>
                        <a:pt x="2691" y="12758"/>
                        <a:pt x="2754" y="12778"/>
                        <a:pt x="2814" y="12806"/>
                      </a:cubicBezTo>
                      <a:cubicBezTo>
                        <a:pt x="2855" y="12828"/>
                        <a:pt x="2886" y="12856"/>
                        <a:pt x="2931" y="12872"/>
                      </a:cubicBezTo>
                      <a:lnTo>
                        <a:pt x="10068" y="15353"/>
                      </a:lnTo>
                      <a:lnTo>
                        <a:pt x="4867" y="20083"/>
                      </a:lnTo>
                      <a:cubicBezTo>
                        <a:pt x="4484" y="20433"/>
                        <a:pt x="4516" y="20970"/>
                        <a:pt x="4939" y="21284"/>
                      </a:cubicBezTo>
                      <a:cubicBezTo>
                        <a:pt x="5136" y="21432"/>
                        <a:pt x="5384" y="21505"/>
                        <a:pt x="5632" y="21505"/>
                      </a:cubicBezTo>
                      <a:cubicBezTo>
                        <a:pt x="5913" y="21505"/>
                        <a:pt x="6193" y="21410"/>
                        <a:pt x="6396" y="21226"/>
                      </a:cubicBezTo>
                      <a:lnTo>
                        <a:pt x="12083" y="16054"/>
                      </a:lnTo>
                      <a:lnTo>
                        <a:pt x="19887" y="18765"/>
                      </a:lnTo>
                      <a:cubicBezTo>
                        <a:pt x="20018" y="18810"/>
                        <a:pt x="20154" y="18832"/>
                        <a:pt x="20288" y="18832"/>
                      </a:cubicBezTo>
                      <a:cubicBezTo>
                        <a:pt x="20690" y="18832"/>
                        <a:pt x="21073" y="18638"/>
                        <a:pt x="21239" y="18312"/>
                      </a:cubicBezTo>
                      <a:cubicBezTo>
                        <a:pt x="21460" y="17879"/>
                        <a:pt x="21214" y="17381"/>
                        <a:pt x="20689" y="17198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3578" tIns="53578" rIns="53578" bIns="53578" numCol="1" anchor="ctr">
                  <a:noAutofit/>
                </a:bodyPr>
                <a:lstStyle>
                  <a:defPPr>
                    <a:defRPr lang="en-US"/>
                  </a:defPPr>
                  <a:lvl1pPr marL="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21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434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2651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6868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1086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5303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39952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373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5063" dirty="0">
                    <a:latin typeface="Lato Light" panose="020F0502020204030203" pitchFamily="34" charset="0"/>
                  </a:endParaRPr>
                </a:p>
              </p:txBody>
            </p:sp>
          </p:grpSp>
          <p:grpSp>
            <p:nvGrpSpPr>
              <p:cNvPr id="86" name="Group 54063">
                <a:extLst>
                  <a:ext uri="{FF2B5EF4-FFF2-40B4-BE49-F238E27FC236}">
                    <a16:creationId xmlns:a16="http://schemas.microsoft.com/office/drawing/2014/main" id="{EAAE92F6-FCEC-7747-8962-C4B235E39EE9}"/>
                  </a:ext>
                </a:extLst>
              </p:cNvPr>
              <p:cNvGrpSpPr/>
              <p:nvPr/>
            </p:nvGrpSpPr>
            <p:grpSpPr>
              <a:xfrm>
                <a:off x="0" y="1337154"/>
                <a:ext cx="1233711" cy="1458649"/>
                <a:chOff x="0" y="0"/>
                <a:chExt cx="1233710" cy="1458647"/>
              </a:xfrm>
            </p:grpSpPr>
            <p:sp>
              <p:nvSpPr>
                <p:cNvPr id="87" name="Shape 54061">
                  <a:extLst>
                    <a:ext uri="{FF2B5EF4-FFF2-40B4-BE49-F238E27FC236}">
                      <a16:creationId xmlns:a16="http://schemas.microsoft.com/office/drawing/2014/main" id="{1C61BCA0-BAF4-4549-A71E-C3FBB60109E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233710" cy="14586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72" extrusionOk="0">
                      <a:moveTo>
                        <a:pt x="0" y="21072"/>
                      </a:moveTo>
                      <a:lnTo>
                        <a:pt x="6527" y="2621"/>
                      </a:lnTo>
                      <a:cubicBezTo>
                        <a:pt x="6527" y="2621"/>
                        <a:pt x="7278" y="565"/>
                        <a:pt x="10838" y="76"/>
                      </a:cubicBezTo>
                      <a:cubicBezTo>
                        <a:pt x="15228" y="-528"/>
                        <a:pt x="19583" y="2523"/>
                        <a:pt x="20413" y="8399"/>
                      </a:cubicBezTo>
                      <a:cubicBezTo>
                        <a:pt x="21244" y="14274"/>
                        <a:pt x="21600" y="21072"/>
                        <a:pt x="21600" y="21072"/>
                      </a:cubicBezTo>
                      <a:cubicBezTo>
                        <a:pt x="21600" y="21072"/>
                        <a:pt x="0" y="21072"/>
                        <a:pt x="0" y="2107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3578" tIns="53578" rIns="53578" bIns="53578" numCol="1" anchor="ctr">
                  <a:noAutofit/>
                </a:bodyPr>
                <a:lstStyle>
                  <a:defPPr>
                    <a:defRPr lang="en-US"/>
                  </a:defPPr>
                  <a:lvl1pPr marL="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21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434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2651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6868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1086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5303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39952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373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5063" dirty="0">
                    <a:latin typeface="Lato Light" panose="020F0502020204030203" pitchFamily="34" charset="0"/>
                  </a:endParaRPr>
                </a:p>
              </p:txBody>
            </p:sp>
            <p:sp>
              <p:nvSpPr>
                <p:cNvPr id="88" name="Shape 54062">
                  <a:extLst>
                    <a:ext uri="{FF2B5EF4-FFF2-40B4-BE49-F238E27FC236}">
                      <a16:creationId xmlns:a16="http://schemas.microsoft.com/office/drawing/2014/main" id="{AA851D5E-9515-6F4B-A1E0-CBD31FDDB76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95962" cy="14580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91" extrusionOk="0">
                      <a:moveTo>
                        <a:pt x="18385" y="21591"/>
                      </a:moveTo>
                      <a:lnTo>
                        <a:pt x="21600" y="4"/>
                      </a:lnTo>
                      <a:cubicBezTo>
                        <a:pt x="20798" y="-9"/>
                        <a:pt x="19998" y="5"/>
                        <a:pt x="19212" y="68"/>
                      </a:cubicBezTo>
                      <a:cubicBezTo>
                        <a:pt x="12901" y="569"/>
                        <a:pt x="11571" y="2677"/>
                        <a:pt x="11571" y="2677"/>
                      </a:cubicBezTo>
                      <a:lnTo>
                        <a:pt x="0" y="21591"/>
                      </a:lnTo>
                      <a:cubicBezTo>
                        <a:pt x="0" y="21591"/>
                        <a:pt x="18385" y="21591"/>
                        <a:pt x="18385" y="2159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3578" tIns="53578" rIns="53578" bIns="53578" numCol="1" anchor="ctr">
                  <a:noAutofit/>
                </a:bodyPr>
                <a:lstStyle>
                  <a:defPPr>
                    <a:defRPr lang="en-US"/>
                  </a:defPPr>
                  <a:lvl1pPr marL="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21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434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2651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6868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1086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5303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39952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373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5063" dirty="0">
                    <a:latin typeface="Lato Light" panose="020F0502020204030203" pitchFamily="34" charset="0"/>
                  </a:endParaRPr>
                </a:p>
              </p:txBody>
            </p:sp>
          </p:grpSp>
        </p:grpSp>
        <p:grpSp>
          <p:nvGrpSpPr>
            <p:cNvPr id="75" name="Group 54072">
              <a:extLst>
                <a:ext uri="{FF2B5EF4-FFF2-40B4-BE49-F238E27FC236}">
                  <a16:creationId xmlns:a16="http://schemas.microsoft.com/office/drawing/2014/main" id="{D190B9A0-F9C9-7B4D-AF01-9E7F71FFA76E}"/>
                </a:ext>
              </a:extLst>
            </p:cNvPr>
            <p:cNvGrpSpPr/>
            <p:nvPr/>
          </p:nvGrpSpPr>
          <p:grpSpPr>
            <a:xfrm>
              <a:off x="2688572" y="0"/>
              <a:ext cx="1237454" cy="2795804"/>
              <a:chOff x="-1" y="0"/>
              <a:chExt cx="1237451" cy="2795803"/>
            </a:xfrm>
          </p:grpSpPr>
          <p:grpSp>
            <p:nvGrpSpPr>
              <p:cNvPr id="76" name="Group 54068">
                <a:extLst>
                  <a:ext uri="{FF2B5EF4-FFF2-40B4-BE49-F238E27FC236}">
                    <a16:creationId xmlns:a16="http://schemas.microsoft.com/office/drawing/2014/main" id="{8ECA8951-90F1-3649-B1AF-1F2070794FB4}"/>
                  </a:ext>
                </a:extLst>
              </p:cNvPr>
              <p:cNvGrpSpPr/>
              <p:nvPr/>
            </p:nvGrpSpPr>
            <p:grpSpPr>
              <a:xfrm>
                <a:off x="121560" y="0"/>
                <a:ext cx="981281" cy="1900108"/>
                <a:chOff x="0" y="0"/>
                <a:chExt cx="981280" cy="1900107"/>
              </a:xfrm>
            </p:grpSpPr>
            <p:sp>
              <p:nvSpPr>
                <p:cNvPr id="81" name="Shape 54065">
                  <a:extLst>
                    <a:ext uri="{FF2B5EF4-FFF2-40B4-BE49-F238E27FC236}">
                      <a16:creationId xmlns:a16="http://schemas.microsoft.com/office/drawing/2014/main" id="{945AE9D3-1A62-E148-8523-9E51AE2CEB0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981280" cy="19001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08" h="18982" extrusionOk="0">
                      <a:moveTo>
                        <a:pt x="14932" y="17957"/>
                      </a:moveTo>
                      <a:cubicBezTo>
                        <a:pt x="14932" y="17957"/>
                        <a:pt x="20964" y="11664"/>
                        <a:pt x="19746" y="7585"/>
                      </a:cubicBezTo>
                      <a:cubicBezTo>
                        <a:pt x="18528" y="3505"/>
                        <a:pt x="17550" y="627"/>
                        <a:pt x="12562" y="64"/>
                      </a:cubicBezTo>
                      <a:cubicBezTo>
                        <a:pt x="7574" y="-498"/>
                        <a:pt x="4922" y="2777"/>
                        <a:pt x="3754" y="4143"/>
                      </a:cubicBezTo>
                      <a:cubicBezTo>
                        <a:pt x="2586" y="5510"/>
                        <a:pt x="-636" y="11646"/>
                        <a:pt x="111" y="16374"/>
                      </a:cubicBezTo>
                      <a:cubicBezTo>
                        <a:pt x="857" y="21102"/>
                        <a:pt x="14932" y="17957"/>
                        <a:pt x="14932" y="17957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3578" tIns="53578" rIns="53578" bIns="53578" numCol="1" anchor="ctr">
                  <a:noAutofit/>
                </a:bodyPr>
                <a:lstStyle>
                  <a:defPPr>
                    <a:defRPr lang="en-US"/>
                  </a:defPPr>
                  <a:lvl1pPr marL="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21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434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2651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6868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1086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5303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39952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373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5063" dirty="0">
                    <a:latin typeface="Lato Light" panose="020F0502020204030203" pitchFamily="34" charset="0"/>
                  </a:endParaRPr>
                </a:p>
              </p:txBody>
            </p:sp>
            <p:sp>
              <p:nvSpPr>
                <p:cNvPr id="82" name="Shape 54066">
                  <a:extLst>
                    <a:ext uri="{FF2B5EF4-FFF2-40B4-BE49-F238E27FC236}">
                      <a16:creationId xmlns:a16="http://schemas.microsoft.com/office/drawing/2014/main" id="{C620C769-CFF5-2B47-940A-DA4EF159EE94}"/>
                    </a:ext>
                  </a:extLst>
                </p:cNvPr>
                <p:cNvSpPr/>
                <p:nvPr/>
              </p:nvSpPr>
              <p:spPr>
                <a:xfrm>
                  <a:off x="22101" y="66305"/>
                  <a:ext cx="915510" cy="17726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08" h="18982" extrusionOk="0">
                      <a:moveTo>
                        <a:pt x="14932" y="17957"/>
                      </a:moveTo>
                      <a:cubicBezTo>
                        <a:pt x="14932" y="17957"/>
                        <a:pt x="20964" y="11664"/>
                        <a:pt x="19746" y="7584"/>
                      </a:cubicBezTo>
                      <a:cubicBezTo>
                        <a:pt x="18528" y="3505"/>
                        <a:pt x="17551" y="626"/>
                        <a:pt x="12563" y="64"/>
                      </a:cubicBezTo>
                      <a:cubicBezTo>
                        <a:pt x="7574" y="-498"/>
                        <a:pt x="4922" y="2777"/>
                        <a:pt x="3755" y="4144"/>
                      </a:cubicBezTo>
                      <a:cubicBezTo>
                        <a:pt x="2587" y="5510"/>
                        <a:pt x="-636" y="11647"/>
                        <a:pt x="111" y="16374"/>
                      </a:cubicBezTo>
                      <a:cubicBezTo>
                        <a:pt x="857" y="21102"/>
                        <a:pt x="14932" y="17957"/>
                        <a:pt x="14932" y="17957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3578" tIns="53578" rIns="53578" bIns="53578" numCol="1" anchor="ctr">
                  <a:noAutofit/>
                </a:bodyPr>
                <a:lstStyle>
                  <a:defPPr>
                    <a:defRPr lang="en-US"/>
                  </a:defPPr>
                  <a:lvl1pPr marL="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21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434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2651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6868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1086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5303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39952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373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5063" dirty="0">
                    <a:latin typeface="Lato Light" panose="020F0502020204030203" pitchFamily="34" charset="0"/>
                  </a:endParaRPr>
                </a:p>
              </p:txBody>
            </p:sp>
            <p:sp>
              <p:nvSpPr>
                <p:cNvPr id="84" name="Shape 54067">
                  <a:extLst>
                    <a:ext uri="{FF2B5EF4-FFF2-40B4-BE49-F238E27FC236}">
                      <a16:creationId xmlns:a16="http://schemas.microsoft.com/office/drawing/2014/main" id="{08556608-0D7D-7A49-972F-85BA436DCC95}"/>
                    </a:ext>
                  </a:extLst>
                </p:cNvPr>
                <p:cNvSpPr/>
                <p:nvPr/>
              </p:nvSpPr>
              <p:spPr>
                <a:xfrm>
                  <a:off x="243119" y="740408"/>
                  <a:ext cx="420323" cy="5144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1" h="21505" extrusionOk="0">
                      <a:moveTo>
                        <a:pt x="9783" y="14017"/>
                      </a:moveTo>
                      <a:lnTo>
                        <a:pt x="5074" y="9733"/>
                      </a:lnTo>
                      <a:lnTo>
                        <a:pt x="11536" y="7488"/>
                      </a:lnTo>
                      <a:lnTo>
                        <a:pt x="16247" y="11772"/>
                      </a:lnTo>
                      <a:cubicBezTo>
                        <a:pt x="16247" y="11772"/>
                        <a:pt x="9783" y="14017"/>
                        <a:pt x="9783" y="14017"/>
                      </a:cubicBezTo>
                      <a:close/>
                      <a:moveTo>
                        <a:pt x="81" y="18312"/>
                      </a:moveTo>
                      <a:cubicBezTo>
                        <a:pt x="248" y="18638"/>
                        <a:pt x="631" y="18832"/>
                        <a:pt x="1031" y="18832"/>
                      </a:cubicBezTo>
                      <a:cubicBezTo>
                        <a:pt x="1167" y="18832"/>
                        <a:pt x="1302" y="18810"/>
                        <a:pt x="1434" y="18765"/>
                      </a:cubicBezTo>
                      <a:lnTo>
                        <a:pt x="9238" y="16054"/>
                      </a:lnTo>
                      <a:lnTo>
                        <a:pt x="14925" y="21226"/>
                      </a:lnTo>
                      <a:cubicBezTo>
                        <a:pt x="15127" y="21410"/>
                        <a:pt x="15409" y="21505"/>
                        <a:pt x="15689" y="21505"/>
                      </a:cubicBezTo>
                      <a:cubicBezTo>
                        <a:pt x="15936" y="21505"/>
                        <a:pt x="16184" y="21432"/>
                        <a:pt x="16382" y="21284"/>
                      </a:cubicBezTo>
                      <a:cubicBezTo>
                        <a:pt x="16803" y="20970"/>
                        <a:pt x="16835" y="20433"/>
                        <a:pt x="16453" y="20083"/>
                      </a:cubicBezTo>
                      <a:lnTo>
                        <a:pt x="11253" y="15353"/>
                      </a:lnTo>
                      <a:lnTo>
                        <a:pt x="18391" y="12872"/>
                      </a:lnTo>
                      <a:cubicBezTo>
                        <a:pt x="18435" y="12856"/>
                        <a:pt x="18466" y="12828"/>
                        <a:pt x="18508" y="12806"/>
                      </a:cubicBezTo>
                      <a:cubicBezTo>
                        <a:pt x="18566" y="12778"/>
                        <a:pt x="18629" y="12758"/>
                        <a:pt x="18681" y="12718"/>
                      </a:cubicBezTo>
                      <a:cubicBezTo>
                        <a:pt x="18689" y="12713"/>
                        <a:pt x="18693" y="12705"/>
                        <a:pt x="18701" y="12698"/>
                      </a:cubicBezTo>
                      <a:cubicBezTo>
                        <a:pt x="18756" y="12653"/>
                        <a:pt x="18793" y="12600"/>
                        <a:pt x="18834" y="12547"/>
                      </a:cubicBezTo>
                      <a:cubicBezTo>
                        <a:pt x="18868" y="12507"/>
                        <a:pt x="18908" y="12471"/>
                        <a:pt x="18931" y="12426"/>
                      </a:cubicBezTo>
                      <a:cubicBezTo>
                        <a:pt x="18957" y="12378"/>
                        <a:pt x="18963" y="12327"/>
                        <a:pt x="18977" y="12275"/>
                      </a:cubicBezTo>
                      <a:cubicBezTo>
                        <a:pt x="18991" y="12218"/>
                        <a:pt x="19015" y="12167"/>
                        <a:pt x="19015" y="12111"/>
                      </a:cubicBezTo>
                      <a:cubicBezTo>
                        <a:pt x="19017" y="12062"/>
                        <a:pt x="18999" y="12016"/>
                        <a:pt x="18991" y="11968"/>
                      </a:cubicBezTo>
                      <a:cubicBezTo>
                        <a:pt x="18979" y="11906"/>
                        <a:pt x="18975" y="11845"/>
                        <a:pt x="18947" y="11785"/>
                      </a:cubicBezTo>
                      <a:cubicBezTo>
                        <a:pt x="18943" y="11777"/>
                        <a:pt x="18943" y="11767"/>
                        <a:pt x="18938" y="11759"/>
                      </a:cubicBezTo>
                      <a:cubicBezTo>
                        <a:pt x="18914" y="11712"/>
                        <a:pt x="18872" y="11679"/>
                        <a:pt x="18840" y="11637"/>
                      </a:cubicBezTo>
                      <a:cubicBezTo>
                        <a:pt x="18810" y="11598"/>
                        <a:pt x="18793" y="11554"/>
                        <a:pt x="18753" y="11518"/>
                      </a:cubicBezTo>
                      <a:lnTo>
                        <a:pt x="13551" y="6788"/>
                      </a:lnTo>
                      <a:lnTo>
                        <a:pt x="20690" y="4307"/>
                      </a:lnTo>
                      <a:cubicBezTo>
                        <a:pt x="21215" y="4124"/>
                        <a:pt x="21461" y="3626"/>
                        <a:pt x="21240" y="3192"/>
                      </a:cubicBezTo>
                      <a:cubicBezTo>
                        <a:pt x="21018" y="2759"/>
                        <a:pt x="20409" y="2562"/>
                        <a:pt x="19888" y="2739"/>
                      </a:cubicBezTo>
                      <a:lnTo>
                        <a:pt x="12085" y="5451"/>
                      </a:lnTo>
                      <a:lnTo>
                        <a:pt x="6395" y="279"/>
                      </a:lnTo>
                      <a:cubicBezTo>
                        <a:pt x="6012" y="-68"/>
                        <a:pt x="5359" y="-95"/>
                        <a:pt x="4938" y="220"/>
                      </a:cubicBezTo>
                      <a:cubicBezTo>
                        <a:pt x="4517" y="534"/>
                        <a:pt x="4485" y="1073"/>
                        <a:pt x="4868" y="1421"/>
                      </a:cubicBezTo>
                      <a:lnTo>
                        <a:pt x="10068" y="6151"/>
                      </a:lnTo>
                      <a:lnTo>
                        <a:pt x="2930" y="8632"/>
                      </a:lnTo>
                      <a:cubicBezTo>
                        <a:pt x="2869" y="8653"/>
                        <a:pt x="2825" y="8692"/>
                        <a:pt x="2772" y="8722"/>
                      </a:cubicBezTo>
                      <a:cubicBezTo>
                        <a:pt x="2728" y="8745"/>
                        <a:pt x="2680" y="8756"/>
                        <a:pt x="2640" y="8787"/>
                      </a:cubicBezTo>
                      <a:cubicBezTo>
                        <a:pt x="2631" y="8792"/>
                        <a:pt x="2629" y="8800"/>
                        <a:pt x="2623" y="8805"/>
                      </a:cubicBezTo>
                      <a:cubicBezTo>
                        <a:pt x="2563" y="8853"/>
                        <a:pt x="2523" y="8909"/>
                        <a:pt x="2478" y="8967"/>
                      </a:cubicBezTo>
                      <a:cubicBezTo>
                        <a:pt x="2450" y="9004"/>
                        <a:pt x="2412" y="9037"/>
                        <a:pt x="2390" y="9077"/>
                      </a:cubicBezTo>
                      <a:cubicBezTo>
                        <a:pt x="2362" y="9130"/>
                        <a:pt x="2353" y="9190"/>
                        <a:pt x="2339" y="9246"/>
                      </a:cubicBezTo>
                      <a:cubicBezTo>
                        <a:pt x="2327" y="9296"/>
                        <a:pt x="2307" y="9343"/>
                        <a:pt x="2305" y="9392"/>
                      </a:cubicBezTo>
                      <a:cubicBezTo>
                        <a:pt x="2303" y="9446"/>
                        <a:pt x="2321" y="9497"/>
                        <a:pt x="2333" y="9552"/>
                      </a:cubicBezTo>
                      <a:cubicBezTo>
                        <a:pt x="2345" y="9608"/>
                        <a:pt x="2350" y="9663"/>
                        <a:pt x="2374" y="9718"/>
                      </a:cubicBezTo>
                      <a:cubicBezTo>
                        <a:pt x="2377" y="9726"/>
                        <a:pt x="2375" y="9736"/>
                        <a:pt x="2381" y="9746"/>
                      </a:cubicBezTo>
                      <a:cubicBezTo>
                        <a:pt x="2390" y="9766"/>
                        <a:pt x="2416" y="9774"/>
                        <a:pt x="2428" y="9793"/>
                      </a:cubicBezTo>
                      <a:cubicBezTo>
                        <a:pt x="2470" y="9859"/>
                        <a:pt x="2504" y="9929"/>
                        <a:pt x="2567" y="9987"/>
                      </a:cubicBezTo>
                      <a:lnTo>
                        <a:pt x="7769" y="14718"/>
                      </a:lnTo>
                      <a:lnTo>
                        <a:pt x="633" y="17198"/>
                      </a:lnTo>
                      <a:cubicBezTo>
                        <a:pt x="107" y="17381"/>
                        <a:pt x="-139" y="17879"/>
                        <a:pt x="81" y="18312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3578" tIns="53578" rIns="53578" bIns="53578" numCol="1" anchor="ctr">
                  <a:noAutofit/>
                </a:bodyPr>
                <a:lstStyle>
                  <a:defPPr>
                    <a:defRPr lang="en-US"/>
                  </a:defPPr>
                  <a:lvl1pPr marL="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21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434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2651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6868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1086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5303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39952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373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5063" dirty="0">
                    <a:latin typeface="Lato Light" panose="020F0502020204030203" pitchFamily="34" charset="0"/>
                  </a:endParaRPr>
                </a:p>
              </p:txBody>
            </p:sp>
          </p:grpSp>
          <p:grpSp>
            <p:nvGrpSpPr>
              <p:cNvPr id="77" name="Group 54071">
                <a:extLst>
                  <a:ext uri="{FF2B5EF4-FFF2-40B4-BE49-F238E27FC236}">
                    <a16:creationId xmlns:a16="http://schemas.microsoft.com/office/drawing/2014/main" id="{3A9D5C89-0515-724B-95A3-D8F46F604332}"/>
                  </a:ext>
                </a:extLst>
              </p:cNvPr>
              <p:cNvGrpSpPr/>
              <p:nvPr/>
            </p:nvGrpSpPr>
            <p:grpSpPr>
              <a:xfrm>
                <a:off x="-1" y="1337154"/>
                <a:ext cx="1237451" cy="1458649"/>
                <a:chOff x="0" y="0"/>
                <a:chExt cx="1237449" cy="1458647"/>
              </a:xfrm>
            </p:grpSpPr>
            <p:sp>
              <p:nvSpPr>
                <p:cNvPr id="78" name="Shape 54069">
                  <a:extLst>
                    <a:ext uri="{FF2B5EF4-FFF2-40B4-BE49-F238E27FC236}">
                      <a16:creationId xmlns:a16="http://schemas.microsoft.com/office/drawing/2014/main" id="{15210EB7-12B9-4640-BC96-ECE795B8F81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233705" cy="14586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72" extrusionOk="0">
                      <a:moveTo>
                        <a:pt x="21600" y="21072"/>
                      </a:moveTo>
                      <a:lnTo>
                        <a:pt x="15072" y="2621"/>
                      </a:lnTo>
                      <a:cubicBezTo>
                        <a:pt x="15072" y="2621"/>
                        <a:pt x="14323" y="565"/>
                        <a:pt x="10762" y="76"/>
                      </a:cubicBezTo>
                      <a:cubicBezTo>
                        <a:pt x="6371" y="-528"/>
                        <a:pt x="2017" y="2523"/>
                        <a:pt x="1186" y="8399"/>
                      </a:cubicBezTo>
                      <a:cubicBezTo>
                        <a:pt x="356" y="14274"/>
                        <a:pt x="0" y="21072"/>
                        <a:pt x="0" y="21072"/>
                      </a:cubicBezTo>
                      <a:cubicBezTo>
                        <a:pt x="0" y="21072"/>
                        <a:pt x="21600" y="21072"/>
                        <a:pt x="21600" y="21072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3578" tIns="53578" rIns="53578" bIns="53578" numCol="1" anchor="ctr">
                  <a:noAutofit/>
                </a:bodyPr>
                <a:lstStyle>
                  <a:defPPr>
                    <a:defRPr lang="en-US"/>
                  </a:defPPr>
                  <a:lvl1pPr marL="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21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434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2651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6868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1086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5303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39952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373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5063" dirty="0">
                    <a:latin typeface="Lato Light" panose="020F0502020204030203" pitchFamily="34" charset="0"/>
                  </a:endParaRPr>
                </a:p>
              </p:txBody>
            </p:sp>
            <p:sp>
              <p:nvSpPr>
                <p:cNvPr id="79" name="Shape 54070">
                  <a:extLst>
                    <a:ext uri="{FF2B5EF4-FFF2-40B4-BE49-F238E27FC236}">
                      <a16:creationId xmlns:a16="http://schemas.microsoft.com/office/drawing/2014/main" id="{AC483EDD-CB4C-2A44-B507-7725B9590D53}"/>
                    </a:ext>
                  </a:extLst>
                </p:cNvPr>
                <p:cNvSpPr/>
                <p:nvPr/>
              </p:nvSpPr>
              <p:spPr>
                <a:xfrm>
                  <a:off x="541492" y="0"/>
                  <a:ext cx="695957" cy="14580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91" extrusionOk="0">
                      <a:moveTo>
                        <a:pt x="3215" y="21591"/>
                      </a:moveTo>
                      <a:lnTo>
                        <a:pt x="0" y="4"/>
                      </a:lnTo>
                      <a:cubicBezTo>
                        <a:pt x="803" y="-9"/>
                        <a:pt x="1601" y="5"/>
                        <a:pt x="2388" y="68"/>
                      </a:cubicBezTo>
                      <a:cubicBezTo>
                        <a:pt x="8699" y="569"/>
                        <a:pt x="10028" y="2677"/>
                        <a:pt x="10028" y="2677"/>
                      </a:cubicBezTo>
                      <a:lnTo>
                        <a:pt x="21600" y="21591"/>
                      </a:lnTo>
                      <a:cubicBezTo>
                        <a:pt x="21600" y="21591"/>
                        <a:pt x="3215" y="21591"/>
                        <a:pt x="3215" y="2159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3578" tIns="53578" rIns="53578" bIns="53578" numCol="1" anchor="ctr">
                  <a:noAutofit/>
                </a:bodyPr>
                <a:lstStyle>
                  <a:defPPr>
                    <a:defRPr lang="en-US"/>
                  </a:defPPr>
                  <a:lvl1pPr marL="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21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434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2651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6868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1086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5303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399520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3737" algn="l" defTabSz="1828434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5063" dirty="0">
                    <a:latin typeface="Lato Light" panose="020F0502020204030203" pitchFamily="34" charset="0"/>
                  </a:endParaRPr>
                </a:p>
              </p:txBody>
            </p:sp>
          </p:grpSp>
        </p:grpSp>
      </p:grpSp>
      <p:grpSp>
        <p:nvGrpSpPr>
          <p:cNvPr id="63" name="Group 37">
            <a:extLst>
              <a:ext uri="{FF2B5EF4-FFF2-40B4-BE49-F238E27FC236}">
                <a16:creationId xmlns:a16="http://schemas.microsoft.com/office/drawing/2014/main" id="{881BCF84-8856-7A49-B94C-2537C472CF68}"/>
              </a:ext>
            </a:extLst>
          </p:cNvPr>
          <p:cNvGrpSpPr/>
          <p:nvPr/>
        </p:nvGrpSpPr>
        <p:grpSpPr>
          <a:xfrm>
            <a:off x="15277343" y="3882644"/>
            <a:ext cx="8284366" cy="5521017"/>
            <a:chOff x="8116468" y="4028303"/>
            <a:chExt cx="8284366" cy="5521017"/>
          </a:xfrm>
        </p:grpSpPr>
        <p:sp>
          <p:nvSpPr>
            <p:cNvPr id="66" name="Bent Arrow 35">
              <a:extLst>
                <a:ext uri="{FF2B5EF4-FFF2-40B4-BE49-F238E27FC236}">
                  <a16:creationId xmlns:a16="http://schemas.microsoft.com/office/drawing/2014/main" id="{866DB66B-E1D9-F847-BACC-2EE4275D579B}"/>
                </a:ext>
              </a:extLst>
            </p:cNvPr>
            <p:cNvSpPr/>
            <p:nvPr/>
          </p:nvSpPr>
          <p:spPr>
            <a:xfrm flipH="1">
              <a:off x="8116468" y="5413247"/>
              <a:ext cx="4581144" cy="4136073"/>
            </a:xfrm>
            <a:prstGeom prst="bentArrow">
              <a:avLst>
                <a:gd name="adj1" fmla="val 21434"/>
                <a:gd name="adj2" fmla="val 25000"/>
                <a:gd name="adj3" fmla="val 26783"/>
                <a:gd name="adj4" fmla="val 8405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67" name="Up Arrow 36">
              <a:extLst>
                <a:ext uri="{FF2B5EF4-FFF2-40B4-BE49-F238E27FC236}">
                  <a16:creationId xmlns:a16="http://schemas.microsoft.com/office/drawing/2014/main" id="{A149D7CE-F73E-EB44-BABA-E4DEBDCB7AB4}"/>
                </a:ext>
              </a:extLst>
            </p:cNvPr>
            <p:cNvSpPr/>
            <p:nvPr/>
          </p:nvSpPr>
          <p:spPr>
            <a:xfrm>
              <a:off x="11415252" y="4028303"/>
              <a:ext cx="1681316" cy="5521017"/>
            </a:xfrm>
            <a:prstGeom prst="up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73" name="Bent Arrow 34">
              <a:extLst>
                <a:ext uri="{FF2B5EF4-FFF2-40B4-BE49-F238E27FC236}">
                  <a16:creationId xmlns:a16="http://schemas.microsoft.com/office/drawing/2014/main" id="{E1390687-E5B2-4F4C-BDC2-717926E50A40}"/>
                </a:ext>
              </a:extLst>
            </p:cNvPr>
            <p:cNvSpPr/>
            <p:nvPr/>
          </p:nvSpPr>
          <p:spPr>
            <a:xfrm>
              <a:off x="11816666" y="5413247"/>
              <a:ext cx="4584168" cy="4136073"/>
            </a:xfrm>
            <a:prstGeom prst="bentArrow">
              <a:avLst>
                <a:gd name="adj1" fmla="val 21434"/>
                <a:gd name="adj2" fmla="val 25000"/>
                <a:gd name="adj3" fmla="val 26783"/>
                <a:gd name="adj4" fmla="val 8405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  <a:latin typeface="Lato Light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145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4409079" y="-15376"/>
            <a:ext cx="10123222" cy="13746751"/>
          </a:xfrm>
          <a:prstGeom prst="rect">
            <a:avLst/>
          </a:prstGeom>
          <a:gradFill flip="none" rotWithShape="1">
            <a:gsLst>
              <a:gs pos="61000">
                <a:srgbClr val="A5DBF4">
                  <a:alpha val="74000"/>
                </a:srgbClr>
              </a:gs>
              <a:gs pos="33000">
                <a:srgbClr val="61BEE8">
                  <a:alpha val="69000"/>
                </a:srgbClr>
              </a:gs>
              <a:gs pos="0">
                <a:srgbClr val="0A6FD0">
                  <a:alpha val="51000"/>
                </a:srgbClr>
              </a:gs>
              <a:gs pos="86000">
                <a:srgbClr val="EEC9F7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Open Sans Semibold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76400" y="1219588"/>
            <a:ext cx="3299151" cy="2092881"/>
          </a:xfrm>
          <a:prstGeom prst="rect">
            <a:avLst/>
          </a:prstGeom>
          <a:noFill/>
        </p:spPr>
        <p:txBody>
          <a:bodyPr wrap="square" lIns="91440" tIns="0" rIns="0" bIns="0" rtlCol="0" anchor="t">
            <a:spAutoFit/>
          </a:bodyPr>
          <a:lstStyle/>
          <a:p>
            <a:pPr algn="ctr"/>
            <a:r>
              <a:rPr lang="en-US" sz="6800" b="1" spc="400" dirty="0">
                <a:solidFill>
                  <a:srgbClr val="00C5CF"/>
                </a:solidFill>
                <a:latin typeface="Calibri"/>
                <a:ea typeface="+mn-lt"/>
                <a:cs typeface="+mn-lt"/>
              </a:rPr>
              <a:t>Agenda</a:t>
            </a:r>
            <a:br>
              <a:rPr lang="en-US" sz="6800" b="1" spc="400" dirty="0">
                <a:solidFill>
                  <a:srgbClr val="00C5CF"/>
                </a:solidFill>
                <a:latin typeface="Calibri"/>
                <a:ea typeface="+mn-lt"/>
                <a:cs typeface="+mn-lt"/>
              </a:rPr>
            </a:br>
            <a:endParaRPr lang="en-US" sz="6800" b="1" spc="400" dirty="0">
              <a:solidFill>
                <a:srgbClr val="00C5CF"/>
              </a:solidFill>
              <a:latin typeface="Calibri"/>
              <a:ea typeface="+mn-lt"/>
              <a:cs typeface="+mn-lt"/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1665111" y="3433179"/>
            <a:ext cx="12510005" cy="1106973"/>
          </a:xfrm>
          <a:prstGeom prst="rect">
            <a:avLst/>
          </a:prstGeom>
        </p:spPr>
        <p:txBody>
          <a:bodyPr vert="horz" wrap="square" lIns="217490" tIns="108745" rIns="217490" bIns="108745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640"/>
              </a:lnSpc>
            </a:pPr>
            <a:br>
              <a:rPr lang="en-US" dirty="0"/>
            </a:br>
            <a:endParaRPr lang="en-US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1910363" y="2342265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EB5BA93C-D7EF-47DB-A72A-262A8BB94911}"/>
              </a:ext>
            </a:extLst>
          </p:cNvPr>
          <p:cNvGrpSpPr/>
          <p:nvPr/>
        </p:nvGrpSpPr>
        <p:grpSpPr>
          <a:xfrm>
            <a:off x="13064626" y="5667991"/>
            <a:ext cx="12812128" cy="1723549"/>
            <a:chOff x="-7305648" y="-1050606"/>
            <a:chExt cx="16538977" cy="1930485"/>
          </a:xfrm>
        </p:grpSpPr>
        <p:sp>
          <p:nvSpPr>
            <p:cNvPr id="9" name="Subtitle 2">
              <a:extLst>
                <a:ext uri="{FF2B5EF4-FFF2-40B4-BE49-F238E27FC236}">
                  <a16:creationId xmlns:a16="http://schemas.microsoft.com/office/drawing/2014/main" id="{B5113015-7935-4E26-BCBB-ED2BAD464A76}"/>
                </a:ext>
              </a:extLst>
            </p:cNvPr>
            <p:cNvSpPr txBox="1">
              <a:spLocks/>
            </p:cNvSpPr>
            <p:nvPr/>
          </p:nvSpPr>
          <p:spPr>
            <a:xfrm>
              <a:off x="-7305648" y="-282832"/>
              <a:ext cx="16538977" cy="709284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dirty="0">
                <a:latin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4C41D2-435E-4AA5-8102-0FB59552C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062050" y="-1050606"/>
              <a:ext cx="11445147" cy="1930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endParaRPr lang="en-US" sz="4000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</a:endParaRPr>
            </a:p>
            <a:p>
              <a:pPr algn="ctr" defTabSz="4572000"/>
              <a:r>
                <a:rPr lang="en-US" sz="4000" b="1" spc="3500" dirty="0">
                  <a:ea typeface="+mn-lt"/>
                  <a:cs typeface="+mn-lt"/>
                </a:rPr>
                <a:t> .</a:t>
              </a:r>
              <a:endParaRPr lang="en-US" sz="4000" dirty="0"/>
            </a:p>
            <a:p>
              <a:pPr algn="ctr" defTabSz="4572000"/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2" name="Tekstvak 1">
            <a:extLst>
              <a:ext uri="{FF2B5EF4-FFF2-40B4-BE49-F238E27FC236}">
                <a16:creationId xmlns:a16="http://schemas.microsoft.com/office/drawing/2014/main" id="{DC507BD1-A620-4CD7-B951-2355D38EBC2F}"/>
              </a:ext>
            </a:extLst>
          </p:cNvPr>
          <p:cNvSpPr txBox="1"/>
          <p:nvPr/>
        </p:nvSpPr>
        <p:spPr>
          <a:xfrm>
            <a:off x="1665111" y="4381500"/>
            <a:ext cx="749793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nl-NL" sz="48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Achtergrond</a:t>
            </a:r>
          </a:p>
          <a:p>
            <a:pPr marL="914400" indent="-914400">
              <a:buFont typeface="+mj-lt"/>
              <a:buAutoNum type="arabicPeriod"/>
            </a:pPr>
            <a:endParaRPr lang="nl-NL" sz="480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nl-NL" sz="48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Onroerend goed</a:t>
            </a:r>
          </a:p>
          <a:p>
            <a:pPr marL="914400" indent="-914400">
              <a:buFont typeface="+mj-lt"/>
              <a:buAutoNum type="arabicPeriod"/>
            </a:pPr>
            <a:endParaRPr lang="nl-NL" sz="480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nl-NL" sz="48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case</a:t>
            </a:r>
          </a:p>
          <a:p>
            <a:pPr marL="914400" indent="-914400">
              <a:buFont typeface="+mj-lt"/>
              <a:buAutoNum type="arabicPeriod"/>
            </a:pPr>
            <a:endParaRPr lang="nl-NL" sz="480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nl-NL" sz="48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Vragen</a:t>
            </a:r>
            <a:endParaRPr lang="en-NL" sz="4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/>
          <p:nvPr/>
        </p:nvSpPr>
        <p:spPr>
          <a:xfrm>
            <a:off x="8897984" y="1263600"/>
            <a:ext cx="6640600" cy="1046440"/>
          </a:xfrm>
          <a:prstGeom prst="rect">
            <a:avLst/>
          </a:prstGeom>
          <a:noFill/>
        </p:spPr>
        <p:txBody>
          <a:bodyPr wrap="none" lIns="91440" tIns="0" rIns="0" bIns="0" rtlCol="0">
            <a:spAutoFit/>
          </a:bodyPr>
          <a:lstStyle/>
          <a:p>
            <a:pPr algn="ctr"/>
            <a:r>
              <a:rPr lang="en-US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Buy - Hold - Sell</a:t>
            </a:r>
          </a:p>
        </p:txBody>
      </p:sp>
      <p:cxnSp>
        <p:nvCxnSpPr>
          <p:cNvPr id="73" name="Straight Connector 72"/>
          <p:cNvCxnSpPr/>
          <p:nvPr/>
        </p:nvCxnSpPr>
        <p:spPr>
          <a:xfrm>
            <a:off x="9063979" y="2351167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hape 2550"/>
          <p:cNvSpPr/>
          <p:nvPr/>
        </p:nvSpPr>
        <p:spPr>
          <a:xfrm>
            <a:off x="5255431" y="5803201"/>
            <a:ext cx="1404102" cy="14041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7364"/>
                </a:moveTo>
                <a:cubicBezTo>
                  <a:pt x="20838" y="7364"/>
                  <a:pt x="20618" y="7584"/>
                  <a:pt x="20618" y="7855"/>
                </a:cubicBezTo>
                <a:lnTo>
                  <a:pt x="20618" y="18655"/>
                </a:lnTo>
                <a:cubicBezTo>
                  <a:pt x="20618" y="19739"/>
                  <a:pt x="19739" y="20618"/>
                  <a:pt x="18655" y="20618"/>
                </a:cubicBezTo>
                <a:lnTo>
                  <a:pt x="2945" y="20618"/>
                </a:lnTo>
                <a:cubicBezTo>
                  <a:pt x="1861" y="20618"/>
                  <a:pt x="982" y="19739"/>
                  <a:pt x="982" y="18655"/>
                </a:cubicBezTo>
                <a:lnTo>
                  <a:pt x="982" y="2945"/>
                </a:lnTo>
                <a:cubicBezTo>
                  <a:pt x="982" y="1861"/>
                  <a:pt x="1861" y="982"/>
                  <a:pt x="2945" y="982"/>
                </a:cubicBezTo>
                <a:lnTo>
                  <a:pt x="13745" y="982"/>
                </a:lnTo>
                <a:cubicBezTo>
                  <a:pt x="14017" y="982"/>
                  <a:pt x="14236" y="762"/>
                  <a:pt x="14236" y="491"/>
                </a:cubicBezTo>
                <a:cubicBezTo>
                  <a:pt x="14236" y="220"/>
                  <a:pt x="14017" y="0"/>
                  <a:pt x="13745" y="0"/>
                </a:cubicBezTo>
                <a:lnTo>
                  <a:pt x="2945" y="0"/>
                </a:lnTo>
                <a:cubicBezTo>
                  <a:pt x="1318" y="0"/>
                  <a:pt x="0" y="1319"/>
                  <a:pt x="0" y="2945"/>
                </a:cubicBezTo>
                <a:lnTo>
                  <a:pt x="0" y="18655"/>
                </a:lnTo>
                <a:cubicBezTo>
                  <a:pt x="0" y="20282"/>
                  <a:pt x="1318" y="21600"/>
                  <a:pt x="2945" y="21600"/>
                </a:cubicBezTo>
                <a:lnTo>
                  <a:pt x="18655" y="21600"/>
                </a:lnTo>
                <a:cubicBezTo>
                  <a:pt x="20282" y="21600"/>
                  <a:pt x="21600" y="20282"/>
                  <a:pt x="21600" y="18655"/>
                </a:cubicBezTo>
                <a:lnTo>
                  <a:pt x="21600" y="7855"/>
                </a:lnTo>
                <a:cubicBezTo>
                  <a:pt x="21600" y="7584"/>
                  <a:pt x="21380" y="7364"/>
                  <a:pt x="21109" y="7364"/>
                </a:cubicBezTo>
                <a:moveTo>
                  <a:pt x="7006" y="12764"/>
                </a:moveTo>
                <a:lnTo>
                  <a:pt x="8836" y="12764"/>
                </a:lnTo>
                <a:lnTo>
                  <a:pt x="8836" y="14594"/>
                </a:lnTo>
                <a:lnTo>
                  <a:pt x="6627" y="14973"/>
                </a:lnTo>
                <a:cubicBezTo>
                  <a:pt x="6627" y="14973"/>
                  <a:pt x="7006" y="12764"/>
                  <a:pt x="7006" y="12764"/>
                </a:cubicBezTo>
                <a:close/>
                <a:moveTo>
                  <a:pt x="16775" y="2742"/>
                </a:moveTo>
                <a:lnTo>
                  <a:pt x="18858" y="4825"/>
                </a:lnTo>
                <a:lnTo>
                  <a:pt x="9818" y="13865"/>
                </a:lnTo>
                <a:lnTo>
                  <a:pt x="9818" y="11782"/>
                </a:lnTo>
                <a:lnTo>
                  <a:pt x="7736" y="11782"/>
                </a:lnTo>
                <a:cubicBezTo>
                  <a:pt x="7736" y="11782"/>
                  <a:pt x="16775" y="2742"/>
                  <a:pt x="16775" y="2742"/>
                </a:cubicBezTo>
                <a:close/>
                <a:moveTo>
                  <a:pt x="18104" y="1414"/>
                </a:moveTo>
                <a:cubicBezTo>
                  <a:pt x="18371" y="1147"/>
                  <a:pt x="18739" y="982"/>
                  <a:pt x="19145" y="982"/>
                </a:cubicBezTo>
                <a:cubicBezTo>
                  <a:pt x="19959" y="982"/>
                  <a:pt x="20618" y="1642"/>
                  <a:pt x="20618" y="2455"/>
                </a:cubicBezTo>
                <a:cubicBezTo>
                  <a:pt x="20618" y="2861"/>
                  <a:pt x="20453" y="3230"/>
                  <a:pt x="20187" y="3496"/>
                </a:cubicBezTo>
                <a:lnTo>
                  <a:pt x="19552" y="4131"/>
                </a:lnTo>
                <a:lnTo>
                  <a:pt x="17469" y="2048"/>
                </a:lnTo>
                <a:cubicBezTo>
                  <a:pt x="17469" y="2048"/>
                  <a:pt x="18104" y="1414"/>
                  <a:pt x="18104" y="1414"/>
                </a:cubicBezTo>
                <a:close/>
                <a:moveTo>
                  <a:pt x="5400" y="16200"/>
                </a:moveTo>
                <a:lnTo>
                  <a:pt x="9590" y="15481"/>
                </a:lnTo>
                <a:lnTo>
                  <a:pt x="20881" y="4190"/>
                </a:lnTo>
                <a:cubicBezTo>
                  <a:pt x="21325" y="3746"/>
                  <a:pt x="21600" y="3133"/>
                  <a:pt x="21600" y="2455"/>
                </a:cubicBezTo>
                <a:cubicBezTo>
                  <a:pt x="21600" y="1099"/>
                  <a:pt x="20501" y="0"/>
                  <a:pt x="19145" y="0"/>
                </a:cubicBezTo>
                <a:cubicBezTo>
                  <a:pt x="18468" y="0"/>
                  <a:pt x="17854" y="275"/>
                  <a:pt x="17410" y="719"/>
                </a:cubicBezTo>
                <a:lnTo>
                  <a:pt x="6119" y="12010"/>
                </a:lnTo>
                <a:cubicBezTo>
                  <a:pt x="6119" y="12010"/>
                  <a:pt x="5400" y="16200"/>
                  <a:pt x="5400" y="162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18" name="Shape 2588"/>
          <p:cNvSpPr/>
          <p:nvPr/>
        </p:nvSpPr>
        <p:spPr>
          <a:xfrm>
            <a:off x="11480745" y="5803201"/>
            <a:ext cx="1404102" cy="1276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B4AA0E79-62A1-4D23-AD78-777B762EC079}"/>
              </a:ext>
            </a:extLst>
          </p:cNvPr>
          <p:cNvSpPr txBox="1"/>
          <p:nvPr/>
        </p:nvSpPr>
        <p:spPr>
          <a:xfrm>
            <a:off x="2009203" y="2803856"/>
            <a:ext cx="1219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chemeClr val="tx1">
                    <a:lumMod val="50000"/>
                  </a:schemeClr>
                </a:solidFill>
              </a:rPr>
              <a:t>Aandelenbeurs</a:t>
            </a:r>
          </a:p>
          <a:p>
            <a:endParaRPr lang="es-CO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3600" dirty="0">
                <a:solidFill>
                  <a:schemeClr val="tx1">
                    <a:lumMod val="50000"/>
                  </a:schemeClr>
                </a:solidFill>
              </a:rPr>
              <a:t>Technische analyse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      </a:t>
            </a:r>
            <a:r>
              <a:rPr lang="en-US" sz="3600" dirty="0">
                <a:solidFill>
                  <a:schemeClr val="tx1">
                    <a:lumMod val="50000"/>
                  </a:schemeClr>
                </a:solidFill>
              </a:rPr>
              <a:t>of         Fundamentele analyse</a:t>
            </a:r>
          </a:p>
          <a:p>
            <a:endParaRPr lang="es-CO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0" name="Afbeelding 39">
            <a:extLst>
              <a:ext uri="{FF2B5EF4-FFF2-40B4-BE49-F238E27FC236}">
                <a16:creationId xmlns:a16="http://schemas.microsoft.com/office/drawing/2014/main" id="{FB49DB20-4F1D-4DF7-83AC-17E10098C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0065" y="6305488"/>
            <a:ext cx="4191285" cy="3924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Pijl: rechts 40">
            <a:extLst>
              <a:ext uri="{FF2B5EF4-FFF2-40B4-BE49-F238E27FC236}">
                <a16:creationId xmlns:a16="http://schemas.microsoft.com/office/drawing/2014/main" id="{1007B28B-3F2E-4B6D-8579-01532B214C8D}"/>
              </a:ext>
            </a:extLst>
          </p:cNvPr>
          <p:cNvSpPr/>
          <p:nvPr/>
        </p:nvSpPr>
        <p:spPr>
          <a:xfrm flipV="1">
            <a:off x="14201203" y="7728300"/>
            <a:ext cx="3838862" cy="567724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2" name="Afbeelding 41">
            <a:extLst>
              <a:ext uri="{FF2B5EF4-FFF2-40B4-BE49-F238E27FC236}">
                <a16:creationId xmlns:a16="http://schemas.microsoft.com/office/drawing/2014/main" id="{B01FD770-5633-4714-8A88-0D912D53F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1569" y="12001072"/>
            <a:ext cx="12808806" cy="1719221"/>
          </a:xfrm>
          <a:prstGeom prst="rect">
            <a:avLst/>
          </a:prstGeom>
        </p:spPr>
      </p:pic>
      <p:pic>
        <p:nvPicPr>
          <p:cNvPr id="44" name="Afbeelding 43">
            <a:extLst>
              <a:ext uri="{FF2B5EF4-FFF2-40B4-BE49-F238E27FC236}">
                <a16:creationId xmlns:a16="http://schemas.microsoft.com/office/drawing/2014/main" id="{114AA6BB-351E-4495-BD84-86AFCE450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100" y="5342520"/>
            <a:ext cx="12275260" cy="517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5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2630"/>
          <p:cNvSpPr/>
          <p:nvPr/>
        </p:nvSpPr>
        <p:spPr>
          <a:xfrm>
            <a:off x="13647162" y="4995273"/>
            <a:ext cx="833146" cy="1527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07" y="18651"/>
                </a:moveTo>
                <a:lnTo>
                  <a:pt x="10795" y="12327"/>
                </a:lnTo>
                <a:lnTo>
                  <a:pt x="10781" y="12326"/>
                </a:lnTo>
                <a:cubicBezTo>
                  <a:pt x="10785" y="12307"/>
                  <a:pt x="10800" y="12292"/>
                  <a:pt x="10800" y="12273"/>
                </a:cubicBezTo>
                <a:cubicBezTo>
                  <a:pt x="10800" y="12001"/>
                  <a:pt x="10398" y="11782"/>
                  <a:pt x="9900" y="11782"/>
                </a:cubicBezTo>
                <a:lnTo>
                  <a:pt x="2149" y="11782"/>
                </a:lnTo>
                <a:lnTo>
                  <a:pt x="8749" y="982"/>
                </a:lnTo>
                <a:lnTo>
                  <a:pt x="15850" y="982"/>
                </a:lnTo>
                <a:lnTo>
                  <a:pt x="11436" y="8190"/>
                </a:lnTo>
                <a:lnTo>
                  <a:pt x="11447" y="8192"/>
                </a:lnTo>
                <a:cubicBezTo>
                  <a:pt x="11417" y="8241"/>
                  <a:pt x="11391" y="8291"/>
                  <a:pt x="11391" y="8345"/>
                </a:cubicBezTo>
                <a:cubicBezTo>
                  <a:pt x="11391" y="8617"/>
                  <a:pt x="11794" y="8836"/>
                  <a:pt x="12291" y="8836"/>
                </a:cubicBezTo>
                <a:lnTo>
                  <a:pt x="19195" y="8836"/>
                </a:lnTo>
                <a:cubicBezTo>
                  <a:pt x="19195" y="8836"/>
                  <a:pt x="9507" y="18651"/>
                  <a:pt x="9507" y="18651"/>
                </a:cubicBezTo>
                <a:close/>
                <a:moveTo>
                  <a:pt x="21600" y="8345"/>
                </a:moveTo>
                <a:cubicBezTo>
                  <a:pt x="21600" y="8074"/>
                  <a:pt x="21197" y="7855"/>
                  <a:pt x="20700" y="7855"/>
                </a:cubicBezTo>
                <a:lnTo>
                  <a:pt x="13541" y="7855"/>
                </a:lnTo>
                <a:lnTo>
                  <a:pt x="17954" y="646"/>
                </a:lnTo>
                <a:lnTo>
                  <a:pt x="17944" y="644"/>
                </a:lnTo>
                <a:cubicBezTo>
                  <a:pt x="17974" y="595"/>
                  <a:pt x="18000" y="545"/>
                  <a:pt x="18000" y="491"/>
                </a:cubicBezTo>
                <a:cubicBezTo>
                  <a:pt x="18000" y="220"/>
                  <a:pt x="17598" y="0"/>
                  <a:pt x="17100" y="0"/>
                </a:cubicBezTo>
                <a:lnTo>
                  <a:pt x="8101" y="0"/>
                </a:lnTo>
                <a:cubicBezTo>
                  <a:pt x="7703" y="0"/>
                  <a:pt x="7376" y="143"/>
                  <a:pt x="7257" y="337"/>
                </a:cubicBezTo>
                <a:lnTo>
                  <a:pt x="7246" y="335"/>
                </a:lnTo>
                <a:lnTo>
                  <a:pt x="47" y="12117"/>
                </a:lnTo>
                <a:lnTo>
                  <a:pt x="57" y="12120"/>
                </a:lnTo>
                <a:cubicBezTo>
                  <a:pt x="27" y="12168"/>
                  <a:pt x="0" y="12218"/>
                  <a:pt x="0" y="12273"/>
                </a:cubicBezTo>
                <a:cubicBezTo>
                  <a:pt x="0" y="12544"/>
                  <a:pt x="403" y="12764"/>
                  <a:pt x="900" y="12764"/>
                </a:cubicBezTo>
                <a:lnTo>
                  <a:pt x="8895" y="12764"/>
                </a:lnTo>
                <a:lnTo>
                  <a:pt x="7206" y="21055"/>
                </a:lnTo>
                <a:lnTo>
                  <a:pt x="7220" y="21056"/>
                </a:lnTo>
                <a:cubicBezTo>
                  <a:pt x="7216" y="21074"/>
                  <a:pt x="7200" y="21090"/>
                  <a:pt x="7200" y="21109"/>
                </a:cubicBezTo>
                <a:cubicBezTo>
                  <a:pt x="7200" y="21380"/>
                  <a:pt x="7603" y="21600"/>
                  <a:pt x="8101" y="21600"/>
                </a:cubicBezTo>
                <a:cubicBezTo>
                  <a:pt x="8464" y="21600"/>
                  <a:pt x="8761" y="21480"/>
                  <a:pt x="8900" y="21310"/>
                </a:cubicBezTo>
                <a:lnTo>
                  <a:pt x="8918" y="21315"/>
                </a:lnTo>
                <a:lnTo>
                  <a:pt x="21517" y="8551"/>
                </a:lnTo>
                <a:lnTo>
                  <a:pt x="21513" y="8550"/>
                </a:lnTo>
                <a:cubicBezTo>
                  <a:pt x="21567" y="8487"/>
                  <a:pt x="21600" y="8419"/>
                  <a:pt x="21600" y="834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445532" y="980092"/>
            <a:ext cx="7342716" cy="1477328"/>
          </a:xfrm>
          <a:prstGeom prst="rect">
            <a:avLst/>
          </a:prstGeom>
          <a:noFill/>
        </p:spPr>
        <p:txBody>
          <a:bodyPr wrap="none" lIns="91440" tIns="0" rIns="0" bIns="0" rtlCol="0">
            <a:spAutoFit/>
          </a:bodyPr>
          <a:lstStyle/>
          <a:p>
            <a:pPr algn="ctr"/>
            <a:r>
              <a:rPr lang="en-US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Buy - </a:t>
            </a:r>
            <a:r>
              <a:rPr lang="en-US" sz="96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</a:t>
            </a:r>
            <a:r>
              <a:rPr lang="en-US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 - Sell</a:t>
            </a:r>
          </a:p>
        </p:txBody>
      </p:sp>
      <p:cxnSp>
        <p:nvCxnSpPr>
          <p:cNvPr id="73" name="Straight Connector 72"/>
          <p:cNvCxnSpPr/>
          <p:nvPr/>
        </p:nvCxnSpPr>
        <p:spPr>
          <a:xfrm>
            <a:off x="11520308" y="2489582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>
          <a:xfrm>
            <a:off x="8593091" y="4146137"/>
            <a:ext cx="3252257" cy="3252257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b="1" kern="1200" dirty="0">
              <a:solidFill>
                <a:srgbClr val="FFFFFF"/>
              </a:solidFill>
              <a:latin typeface="Open Sans Semibold" charset="0"/>
              <a:cs typeface="Open Sans Semibold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12532304" y="4144733"/>
            <a:ext cx="3252257" cy="3252257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b="1" kern="1200" dirty="0">
              <a:solidFill>
                <a:srgbClr val="FFFFFF"/>
              </a:solidFill>
              <a:latin typeface="Open Sans Semibold" charset="0"/>
              <a:cs typeface="Open Sans Semibold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8651996" y="7926887"/>
            <a:ext cx="3252257" cy="3252257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b="1" kern="1200" dirty="0">
              <a:solidFill>
                <a:srgbClr val="FFFFFF"/>
              </a:solidFill>
              <a:latin typeface="Open Sans Semibold" charset="0"/>
              <a:cs typeface="Open Sans Semibold" charset="0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12473398" y="7926887"/>
            <a:ext cx="3252257" cy="3252257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b="1" kern="1200" dirty="0">
              <a:solidFill>
                <a:srgbClr val="FFFFFF"/>
              </a:solidFill>
              <a:latin typeface="Open Sans Semibold" charset="0"/>
              <a:cs typeface="Open Sans Semibold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05422" y="8372622"/>
            <a:ext cx="2289216" cy="8811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lnSpc>
                <a:spcPts val="7060"/>
              </a:lnSpc>
            </a:pPr>
            <a:r>
              <a:rPr lang="en-US" sz="3200" b="1" dirty="0">
                <a:solidFill>
                  <a:schemeClr val="tx2"/>
                </a:solidFill>
                <a:latin typeface="Open Sans Semibold" charset="0"/>
                <a:ea typeface="Open Sans Semibold" charset="0"/>
                <a:cs typeface="Open Sans Semibold" charset="0"/>
              </a:rPr>
              <a:t>Cash Cows</a:t>
            </a: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1713042" y="9292309"/>
            <a:ext cx="5462869" cy="12000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640"/>
              </a:lnSpc>
            </a:pP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           </a:t>
            </a:r>
            <a:r>
              <a:rPr lang="en-US" sz="2700" dirty="0">
                <a:solidFill>
                  <a:schemeClr val="tx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Low </a:t>
            </a: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market growth rate</a:t>
            </a:r>
          </a:p>
          <a:p>
            <a:pPr algn="r">
              <a:lnSpc>
                <a:spcPts val="3640"/>
              </a:lnSpc>
            </a:pPr>
            <a:r>
              <a:rPr lang="en-US" sz="2700" dirty="0">
                <a:solidFill>
                  <a:schemeClr val="tx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High</a:t>
            </a: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relative market share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918216" y="8372622"/>
            <a:ext cx="1164101" cy="8811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7060"/>
              </a:lnSpc>
            </a:pPr>
            <a:r>
              <a:rPr lang="en-US" sz="3200" b="1" dirty="0">
                <a:solidFill>
                  <a:schemeClr val="tx2"/>
                </a:solidFill>
                <a:latin typeface="Open Sans Semibold" charset="0"/>
                <a:ea typeface="Open Sans Semibold" charset="0"/>
                <a:cs typeface="Open Sans Semibold" charset="0"/>
              </a:rPr>
              <a:t>Dogs</a:t>
            </a: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16782640" y="9292309"/>
            <a:ext cx="5462869" cy="12000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640"/>
              </a:lnSpc>
            </a:pPr>
            <a:r>
              <a:rPr lang="en-US" sz="2700" dirty="0">
                <a:solidFill>
                  <a:schemeClr val="tx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Low </a:t>
            </a: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market growth rate</a:t>
            </a:r>
          </a:p>
          <a:p>
            <a:pPr algn="l">
              <a:lnSpc>
                <a:spcPts val="3640"/>
              </a:lnSpc>
            </a:pPr>
            <a:r>
              <a:rPr lang="en-US" sz="2700" dirty="0">
                <a:solidFill>
                  <a:schemeClr val="tx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Low </a:t>
            </a: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relative market share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06491" y="4389359"/>
            <a:ext cx="1188147" cy="8811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lnSpc>
                <a:spcPts val="7060"/>
              </a:lnSpc>
            </a:pPr>
            <a:r>
              <a:rPr lang="en-US" sz="3200" b="1" dirty="0">
                <a:solidFill>
                  <a:schemeClr val="tx2"/>
                </a:solidFill>
                <a:latin typeface="Open Sans Semibold" charset="0"/>
                <a:ea typeface="Open Sans Semibold" charset="0"/>
                <a:cs typeface="Open Sans Semibold" charset="0"/>
              </a:rPr>
              <a:t>Stars</a:t>
            </a:r>
          </a:p>
        </p:txBody>
      </p:sp>
      <p:sp>
        <p:nvSpPr>
          <p:cNvPr id="34" name="Subtitle 2"/>
          <p:cNvSpPr txBox="1">
            <a:spLocks/>
          </p:cNvSpPr>
          <p:nvPr/>
        </p:nvSpPr>
        <p:spPr>
          <a:xfrm>
            <a:off x="1713042" y="5309046"/>
            <a:ext cx="5462869" cy="12000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640"/>
              </a:lnSpc>
            </a:pPr>
            <a:r>
              <a:rPr lang="en-US" sz="2700" dirty="0">
                <a:solidFill>
                  <a:schemeClr val="tx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High </a:t>
            </a: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market growth rate</a:t>
            </a:r>
          </a:p>
          <a:p>
            <a:pPr algn="r">
              <a:lnSpc>
                <a:spcPts val="3640"/>
              </a:lnSpc>
            </a:pPr>
            <a:r>
              <a:rPr lang="en-US" sz="2700" dirty="0">
                <a:solidFill>
                  <a:schemeClr val="tx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High</a:t>
            </a: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relative market share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899419" y="4241025"/>
            <a:ext cx="3530134" cy="8811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7060"/>
              </a:lnSpc>
            </a:pPr>
            <a:r>
              <a:rPr lang="en-US" sz="3200" b="1" dirty="0">
                <a:solidFill>
                  <a:schemeClr val="tx2"/>
                </a:solidFill>
                <a:latin typeface="Open Sans Semibold" charset="0"/>
                <a:ea typeface="Open Sans Semibold" charset="0"/>
                <a:cs typeface="Open Sans Semibold" charset="0"/>
              </a:rPr>
              <a:t>Questions Marks</a:t>
            </a: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16782640" y="5309046"/>
            <a:ext cx="5462869" cy="12000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640"/>
              </a:lnSpc>
            </a:pPr>
            <a:r>
              <a:rPr lang="en-US" sz="2700" dirty="0">
                <a:solidFill>
                  <a:schemeClr val="tx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High</a:t>
            </a: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market growth rate</a:t>
            </a:r>
          </a:p>
          <a:p>
            <a:pPr algn="l">
              <a:lnSpc>
                <a:spcPts val="3640"/>
              </a:lnSpc>
            </a:pPr>
            <a:r>
              <a:rPr lang="en-US" sz="2700" dirty="0">
                <a:solidFill>
                  <a:schemeClr val="tx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High</a:t>
            </a: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relative market share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6DCF7258-A932-48A0-8806-34904F87D10A}"/>
              </a:ext>
            </a:extLst>
          </p:cNvPr>
          <p:cNvSpPr txBox="1"/>
          <p:nvPr/>
        </p:nvSpPr>
        <p:spPr>
          <a:xfrm>
            <a:off x="2841746" y="2727185"/>
            <a:ext cx="1219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chemeClr val="tx1">
                    <a:lumMod val="50000"/>
                  </a:schemeClr>
                </a:solidFill>
              </a:rPr>
              <a:t>Producten</a:t>
            </a:r>
          </a:p>
          <a:p>
            <a:endParaRPr lang="es-CO" dirty="0"/>
          </a:p>
          <a:p>
            <a:r>
              <a:rPr lang="es-CO" dirty="0"/>
              <a:t>BCG Matrix</a:t>
            </a:r>
            <a:endParaRPr lang="en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F3D0F50-BCA5-4719-B364-C275C3063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783" y="3520054"/>
            <a:ext cx="611345" cy="7755206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72DC547C-85E4-4874-9BA1-AFC86FE8B05B}"/>
              </a:ext>
            </a:extLst>
          </p:cNvPr>
          <p:cNvSpPr txBox="1"/>
          <p:nvPr/>
        </p:nvSpPr>
        <p:spPr>
          <a:xfrm rot="5400000">
            <a:off x="4849040" y="8447972"/>
            <a:ext cx="6270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 err="1">
                <a:solidFill>
                  <a:schemeClr val="bg1"/>
                </a:solidFill>
              </a:rPr>
              <a:t>Market</a:t>
            </a:r>
            <a:r>
              <a:rPr lang="es-CO" sz="3200" dirty="0">
                <a:solidFill>
                  <a:schemeClr val="bg1"/>
                </a:solidFill>
              </a:rPr>
              <a:t> </a:t>
            </a:r>
            <a:r>
              <a:rPr lang="es-CO" sz="3200" dirty="0" err="1">
                <a:solidFill>
                  <a:schemeClr val="bg1"/>
                </a:solidFill>
              </a:rPr>
              <a:t>Growth</a:t>
            </a:r>
            <a:r>
              <a:rPr lang="es-CO" sz="3200" dirty="0">
                <a:solidFill>
                  <a:schemeClr val="bg1"/>
                </a:solidFill>
              </a:rPr>
              <a:t> </a:t>
            </a:r>
            <a:r>
              <a:rPr lang="es-CO" sz="3200" dirty="0" err="1">
                <a:solidFill>
                  <a:schemeClr val="bg1"/>
                </a:solidFill>
              </a:rPr>
              <a:t>rate</a:t>
            </a:r>
            <a:r>
              <a:rPr lang="es-CO" sz="3200" dirty="0">
                <a:solidFill>
                  <a:schemeClr val="bg1"/>
                </a:solidFill>
              </a:rPr>
              <a:t> </a:t>
            </a:r>
            <a:endParaRPr lang="en-NL" sz="3200" dirty="0">
              <a:solidFill>
                <a:schemeClr val="bg1"/>
              </a:solidFill>
            </a:endParaRPr>
          </a:p>
        </p:txBody>
      </p:sp>
      <p:pic>
        <p:nvPicPr>
          <p:cNvPr id="39" name="Afbeelding 38">
            <a:extLst>
              <a:ext uri="{FF2B5EF4-FFF2-40B4-BE49-F238E27FC236}">
                <a16:creationId xmlns:a16="http://schemas.microsoft.com/office/drawing/2014/main" id="{06D0FED3-CDA4-45FD-BB21-DB08D3950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539676" y="8006099"/>
            <a:ext cx="611345" cy="7755206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6F1AA97E-CEA0-4A96-83EE-DC8314EA15FA}"/>
              </a:ext>
            </a:extLst>
          </p:cNvPr>
          <p:cNvSpPr txBox="1"/>
          <p:nvPr/>
        </p:nvSpPr>
        <p:spPr>
          <a:xfrm>
            <a:off x="9890975" y="11537377"/>
            <a:ext cx="4094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dirty="0" err="1">
                <a:solidFill>
                  <a:schemeClr val="bg1"/>
                </a:solidFill>
              </a:rPr>
              <a:t>Relative</a:t>
            </a:r>
            <a:r>
              <a:rPr lang="es-CO" sz="3200" dirty="0">
                <a:solidFill>
                  <a:schemeClr val="bg1"/>
                </a:solidFill>
              </a:rPr>
              <a:t> </a:t>
            </a:r>
            <a:r>
              <a:rPr lang="es-CO" sz="3200" dirty="0" err="1">
                <a:solidFill>
                  <a:schemeClr val="bg1"/>
                </a:solidFill>
              </a:rPr>
              <a:t>Market</a:t>
            </a:r>
            <a:r>
              <a:rPr lang="es-CO" sz="3200" dirty="0">
                <a:solidFill>
                  <a:schemeClr val="bg1"/>
                </a:solidFill>
              </a:rPr>
              <a:t> Share</a:t>
            </a:r>
            <a:endParaRPr lang="en-NL" sz="3200" dirty="0">
              <a:solidFill>
                <a:schemeClr val="bg1"/>
              </a:solidFill>
            </a:endParaRPr>
          </a:p>
        </p:txBody>
      </p:sp>
      <p:pic>
        <p:nvPicPr>
          <p:cNvPr id="16" name="Graphic 15" descr="Badge nieuw silhouet">
            <a:extLst>
              <a:ext uri="{FF2B5EF4-FFF2-40B4-BE49-F238E27FC236}">
                <a16:creationId xmlns:a16="http://schemas.microsoft.com/office/drawing/2014/main" id="{FF8A8C64-946F-4D5A-81F3-0FDFDA44A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3388" y="5183814"/>
            <a:ext cx="1754325" cy="1754325"/>
          </a:xfrm>
          <a:prstGeom prst="rect">
            <a:avLst/>
          </a:prstGeom>
        </p:spPr>
      </p:pic>
      <p:pic>
        <p:nvPicPr>
          <p:cNvPr id="18" name="Graphic 17" descr="Stier silhouet">
            <a:extLst>
              <a:ext uri="{FF2B5EF4-FFF2-40B4-BE49-F238E27FC236}">
                <a16:creationId xmlns:a16="http://schemas.microsoft.com/office/drawing/2014/main" id="{2994567A-CF21-43D8-A837-8D7DCF9BED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33515" y="8834306"/>
            <a:ext cx="1930849" cy="1930849"/>
          </a:xfrm>
          <a:prstGeom prst="rect">
            <a:avLst/>
          </a:prstGeom>
        </p:spPr>
      </p:pic>
      <p:pic>
        <p:nvPicPr>
          <p:cNvPr id="20" name="Graphic 19" descr="Vragen silhouet">
            <a:extLst>
              <a:ext uri="{FF2B5EF4-FFF2-40B4-BE49-F238E27FC236}">
                <a16:creationId xmlns:a16="http://schemas.microsoft.com/office/drawing/2014/main" id="{3C7DCDB6-0AFF-4405-A78E-CD8E5E4CCE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227727" y="5181805"/>
            <a:ext cx="1514891" cy="1514891"/>
          </a:xfrm>
          <a:prstGeom prst="rect">
            <a:avLst/>
          </a:prstGeom>
        </p:spPr>
      </p:pic>
      <p:pic>
        <p:nvPicPr>
          <p:cNvPr id="24" name="Graphic 23" descr="Hond silhouet">
            <a:extLst>
              <a:ext uri="{FF2B5EF4-FFF2-40B4-BE49-F238E27FC236}">
                <a16:creationId xmlns:a16="http://schemas.microsoft.com/office/drawing/2014/main" id="{192FED7D-610D-497C-8571-3D8AE5D83D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244032" y="8990360"/>
            <a:ext cx="1789714" cy="178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9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691111" y="11956342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79" name="Tekstvak 78">
            <a:extLst>
              <a:ext uri="{FF2B5EF4-FFF2-40B4-BE49-F238E27FC236}">
                <a16:creationId xmlns:a16="http://schemas.microsoft.com/office/drawing/2014/main" id="{523B416C-E423-467B-833F-76F148C10DBE}"/>
              </a:ext>
            </a:extLst>
          </p:cNvPr>
          <p:cNvSpPr txBox="1"/>
          <p:nvPr/>
        </p:nvSpPr>
        <p:spPr>
          <a:xfrm>
            <a:off x="15224741" y="10168877"/>
            <a:ext cx="3240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/>
              <a:t>Decline</a:t>
            </a:r>
            <a:endParaRPr lang="en-NL" sz="2800" dirty="0"/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B5722937-3C1B-433A-A9C4-030F92A969D1}"/>
              </a:ext>
            </a:extLst>
          </p:cNvPr>
          <p:cNvGrpSpPr/>
          <p:nvPr/>
        </p:nvGrpSpPr>
        <p:grpSpPr>
          <a:xfrm>
            <a:off x="5963006" y="4475315"/>
            <a:ext cx="11384003" cy="7185843"/>
            <a:chOff x="11717512" y="3282091"/>
            <a:chExt cx="11809238" cy="7698502"/>
          </a:xfrm>
        </p:grpSpPr>
        <p:cxnSp>
          <p:nvCxnSpPr>
            <p:cNvPr id="46" name="Straight Connector 48">
              <a:extLst>
                <a:ext uri="{FF2B5EF4-FFF2-40B4-BE49-F238E27FC236}">
                  <a16:creationId xmlns:a16="http://schemas.microsoft.com/office/drawing/2014/main" id="{2B880DCA-0585-48BE-98B1-EDB844892B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849484" y="3323067"/>
              <a:ext cx="0" cy="5886807"/>
            </a:xfrm>
            <a:prstGeom prst="line">
              <a:avLst/>
            </a:prstGeom>
            <a:ln w="381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8">
              <a:extLst>
                <a:ext uri="{FF2B5EF4-FFF2-40B4-BE49-F238E27FC236}">
                  <a16:creationId xmlns:a16="http://schemas.microsoft.com/office/drawing/2014/main" id="{D9D9417E-BE3B-4322-82C8-56FEA97D1A22}"/>
                </a:ext>
              </a:extLst>
            </p:cNvPr>
            <p:cNvCxnSpPr>
              <a:cxnSpLocks/>
            </p:cNvCxnSpPr>
            <p:nvPr/>
          </p:nvCxnSpPr>
          <p:spPr>
            <a:xfrm>
              <a:off x="12849484" y="9199548"/>
              <a:ext cx="10677266" cy="0"/>
            </a:xfrm>
            <a:prstGeom prst="line">
              <a:avLst/>
            </a:prstGeom>
            <a:ln w="381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8">
              <a:extLst>
                <a:ext uri="{FF2B5EF4-FFF2-40B4-BE49-F238E27FC236}">
                  <a16:creationId xmlns:a16="http://schemas.microsoft.com/office/drawing/2014/main" id="{572085AD-B9D4-4200-B29E-34038DCB0B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592684" y="3282091"/>
              <a:ext cx="0" cy="5655758"/>
            </a:xfrm>
            <a:prstGeom prst="line">
              <a:avLst/>
            </a:prstGeom>
            <a:ln w="381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48">
              <a:extLst>
                <a:ext uri="{FF2B5EF4-FFF2-40B4-BE49-F238E27FC236}">
                  <a16:creationId xmlns:a16="http://schemas.microsoft.com/office/drawing/2014/main" id="{4EFBBEFB-9C86-487C-8677-F008B6EA7D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198052" y="3282091"/>
              <a:ext cx="0" cy="5655758"/>
            </a:xfrm>
            <a:prstGeom prst="line">
              <a:avLst/>
            </a:prstGeom>
            <a:ln w="381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48">
              <a:extLst>
                <a:ext uri="{FF2B5EF4-FFF2-40B4-BE49-F238E27FC236}">
                  <a16:creationId xmlns:a16="http://schemas.microsoft.com/office/drawing/2014/main" id="{F644B82F-D697-4437-B3FA-3ACA5F4F01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40934" y="3323067"/>
              <a:ext cx="0" cy="5655758"/>
            </a:xfrm>
            <a:prstGeom prst="line">
              <a:avLst/>
            </a:prstGeom>
            <a:ln w="381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48">
              <a:extLst>
                <a:ext uri="{FF2B5EF4-FFF2-40B4-BE49-F238E27FC236}">
                  <a16:creationId xmlns:a16="http://schemas.microsoft.com/office/drawing/2014/main" id="{D3D4CD30-B906-4BB3-B6DF-17A24E55A5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526750" y="3323067"/>
              <a:ext cx="0" cy="5655758"/>
            </a:xfrm>
            <a:prstGeom prst="line">
              <a:avLst/>
            </a:prstGeom>
            <a:ln w="381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3" name="Graphic 72" descr="Badge nieuw silhouet">
              <a:extLst>
                <a:ext uri="{FF2B5EF4-FFF2-40B4-BE49-F238E27FC236}">
                  <a16:creationId xmlns:a16="http://schemas.microsoft.com/office/drawing/2014/main" id="{4F951622-914F-470B-B82A-74C11EE1E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017919" y="7109110"/>
              <a:ext cx="1754325" cy="1754325"/>
            </a:xfrm>
            <a:prstGeom prst="rect">
              <a:avLst/>
            </a:prstGeom>
          </p:spPr>
        </p:pic>
        <p:pic>
          <p:nvPicPr>
            <p:cNvPr id="74" name="Graphic 73" descr="Stier silhouet">
              <a:extLst>
                <a:ext uri="{FF2B5EF4-FFF2-40B4-BE49-F238E27FC236}">
                  <a16:creationId xmlns:a16="http://schemas.microsoft.com/office/drawing/2014/main" id="{FFFBF611-36C2-4516-B0DA-F9340CB1D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806222" y="7228828"/>
              <a:ext cx="1649409" cy="1649409"/>
            </a:xfrm>
            <a:prstGeom prst="rect">
              <a:avLst/>
            </a:prstGeom>
          </p:spPr>
        </p:pic>
        <p:pic>
          <p:nvPicPr>
            <p:cNvPr id="75" name="Graphic 74" descr="Vragen silhouet">
              <a:extLst>
                <a:ext uri="{FF2B5EF4-FFF2-40B4-BE49-F238E27FC236}">
                  <a16:creationId xmlns:a16="http://schemas.microsoft.com/office/drawing/2014/main" id="{2966A319-C9AF-4817-B6CE-287FC0A7B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858978" y="7228828"/>
              <a:ext cx="1514891" cy="1514891"/>
            </a:xfrm>
            <a:prstGeom prst="rect">
              <a:avLst/>
            </a:prstGeom>
          </p:spPr>
        </p:pic>
        <p:pic>
          <p:nvPicPr>
            <p:cNvPr id="76" name="Graphic 75" descr="Hond silhouet">
              <a:extLst>
                <a:ext uri="{FF2B5EF4-FFF2-40B4-BE49-F238E27FC236}">
                  <a16:creationId xmlns:a16="http://schemas.microsoft.com/office/drawing/2014/main" id="{4254AAAB-E1C0-4BD4-8C8E-152C99D70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1216059" y="7042927"/>
              <a:ext cx="1789714" cy="1789714"/>
            </a:xfrm>
            <a:prstGeom prst="rect">
              <a:avLst/>
            </a:prstGeom>
          </p:spPr>
        </p:pic>
        <p:sp>
          <p:nvSpPr>
            <p:cNvPr id="13" name="Vrije vorm: vorm 12">
              <a:extLst>
                <a:ext uri="{FF2B5EF4-FFF2-40B4-BE49-F238E27FC236}">
                  <a16:creationId xmlns:a16="http://schemas.microsoft.com/office/drawing/2014/main" id="{8E2EB7A6-6A2B-4E57-A3CD-145373E989C5}"/>
                </a:ext>
              </a:extLst>
            </p:cNvPr>
            <p:cNvSpPr/>
            <p:nvPr/>
          </p:nvSpPr>
          <p:spPr>
            <a:xfrm>
              <a:off x="13151152" y="3726090"/>
              <a:ext cx="9950363" cy="4767761"/>
            </a:xfrm>
            <a:custGeom>
              <a:avLst/>
              <a:gdLst>
                <a:gd name="connsiteX0" fmla="*/ 0 w 10572750"/>
                <a:gd name="connsiteY0" fmla="*/ 4767761 h 4767761"/>
                <a:gd name="connsiteX1" fmla="*/ 6648450 w 10572750"/>
                <a:gd name="connsiteY1" fmla="*/ 100511 h 4767761"/>
                <a:gd name="connsiteX2" fmla="*/ 10572750 w 10572750"/>
                <a:gd name="connsiteY2" fmla="*/ 1453061 h 4767761"/>
                <a:gd name="connsiteX3" fmla="*/ 10572750 w 10572750"/>
                <a:gd name="connsiteY3" fmla="*/ 1453061 h 4767761"/>
                <a:gd name="connsiteX4" fmla="*/ 10572750 w 10572750"/>
                <a:gd name="connsiteY4" fmla="*/ 1453061 h 476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2750" h="4767761">
                  <a:moveTo>
                    <a:pt x="0" y="4767761"/>
                  </a:moveTo>
                  <a:cubicBezTo>
                    <a:pt x="2443162" y="2710361"/>
                    <a:pt x="4886325" y="652961"/>
                    <a:pt x="6648450" y="100511"/>
                  </a:cubicBezTo>
                  <a:cubicBezTo>
                    <a:pt x="8410575" y="-451939"/>
                    <a:pt x="10572750" y="1453061"/>
                    <a:pt x="10572750" y="1453061"/>
                  </a:cubicBezTo>
                  <a:lnTo>
                    <a:pt x="10572750" y="1453061"/>
                  </a:lnTo>
                  <a:lnTo>
                    <a:pt x="10572750" y="1453061"/>
                  </a:ln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325B2E41-0DE6-45F4-A8CB-0D3498DD9F48}"/>
                </a:ext>
              </a:extLst>
            </p:cNvPr>
            <p:cNvSpPr txBox="1"/>
            <p:nvPr/>
          </p:nvSpPr>
          <p:spPr>
            <a:xfrm rot="16200000">
              <a:off x="10640156" y="6138969"/>
              <a:ext cx="31827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err="1">
                  <a:solidFill>
                    <a:schemeClr val="tx1">
                      <a:lumMod val="75000"/>
                    </a:schemeClr>
                  </a:solidFill>
                </a:rPr>
                <a:t>Revenue</a:t>
              </a:r>
              <a:r>
                <a:rPr lang="es-CO" dirty="0">
                  <a:solidFill>
                    <a:schemeClr val="tx1">
                      <a:lumMod val="75000"/>
                    </a:schemeClr>
                  </a:solidFill>
                </a:rPr>
                <a:t>/</a:t>
              </a:r>
              <a:r>
                <a:rPr lang="es-CO" dirty="0" err="1">
                  <a:solidFill>
                    <a:schemeClr val="tx1">
                      <a:lumMod val="75000"/>
                    </a:schemeClr>
                  </a:solidFill>
                </a:rPr>
                <a:t>Profit</a:t>
              </a:r>
              <a:endParaRPr lang="en-NL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EE1D0763-D75A-4496-A575-29AAD44239C0}"/>
                </a:ext>
              </a:extLst>
            </p:cNvPr>
            <p:cNvSpPr txBox="1"/>
            <p:nvPr/>
          </p:nvSpPr>
          <p:spPr>
            <a:xfrm>
              <a:off x="13151152" y="9327057"/>
              <a:ext cx="3361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800" dirty="0" err="1"/>
                <a:t>Introduction</a:t>
              </a:r>
              <a:endParaRPr lang="en-NL" sz="2800" dirty="0"/>
            </a:p>
          </p:txBody>
        </p:sp>
        <p:sp>
          <p:nvSpPr>
            <p:cNvPr id="77" name="Tekstvak 76">
              <a:extLst>
                <a:ext uri="{FF2B5EF4-FFF2-40B4-BE49-F238E27FC236}">
                  <a16:creationId xmlns:a16="http://schemas.microsoft.com/office/drawing/2014/main" id="{DFC55DC6-4CA8-4D70-B381-AECA2B550373}"/>
                </a:ext>
              </a:extLst>
            </p:cNvPr>
            <p:cNvSpPr txBox="1"/>
            <p:nvPr/>
          </p:nvSpPr>
          <p:spPr>
            <a:xfrm>
              <a:off x="16269795" y="9322324"/>
              <a:ext cx="3361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800" dirty="0" err="1"/>
                <a:t>Growth</a:t>
              </a:r>
              <a:endParaRPr lang="en-NL" sz="2800" dirty="0"/>
            </a:p>
          </p:txBody>
        </p:sp>
        <p:sp>
          <p:nvSpPr>
            <p:cNvPr id="78" name="Tekstvak 77">
              <a:extLst>
                <a:ext uri="{FF2B5EF4-FFF2-40B4-BE49-F238E27FC236}">
                  <a16:creationId xmlns:a16="http://schemas.microsoft.com/office/drawing/2014/main" id="{8B39E075-54D1-4A5D-B958-59292FA10DCD}"/>
                </a:ext>
              </a:extLst>
            </p:cNvPr>
            <p:cNvSpPr txBox="1"/>
            <p:nvPr/>
          </p:nvSpPr>
          <p:spPr>
            <a:xfrm>
              <a:off x="18806222" y="9371523"/>
              <a:ext cx="3361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800" dirty="0" err="1"/>
                <a:t>Maturity</a:t>
              </a:r>
              <a:endParaRPr lang="en-NL" sz="2800" dirty="0"/>
            </a:p>
          </p:txBody>
        </p:sp>
        <p:cxnSp>
          <p:nvCxnSpPr>
            <p:cNvPr id="17" name="Rechte verbindingslijn met pijl 16">
              <a:extLst>
                <a:ext uri="{FF2B5EF4-FFF2-40B4-BE49-F238E27FC236}">
                  <a16:creationId xmlns:a16="http://schemas.microsoft.com/office/drawing/2014/main" id="{ECF97527-8FEB-44A5-9875-49468AC873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17512" y="5261984"/>
              <a:ext cx="0" cy="24003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Rechte verbindingslijn met pijl 80">
              <a:extLst>
                <a:ext uri="{FF2B5EF4-FFF2-40B4-BE49-F238E27FC236}">
                  <a16:creationId xmlns:a16="http://schemas.microsoft.com/office/drawing/2014/main" id="{0C414580-6EAC-47E9-BE36-62EA37B4D314}"/>
                </a:ext>
              </a:extLst>
            </p:cNvPr>
            <p:cNvCxnSpPr>
              <a:cxnSpLocks/>
            </p:cNvCxnSpPr>
            <p:nvPr/>
          </p:nvCxnSpPr>
          <p:spPr>
            <a:xfrm>
              <a:off x="16895081" y="10980593"/>
              <a:ext cx="2738775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kstvak 83">
              <a:extLst>
                <a:ext uri="{FF2B5EF4-FFF2-40B4-BE49-F238E27FC236}">
                  <a16:creationId xmlns:a16="http://schemas.microsoft.com/office/drawing/2014/main" id="{4A81282C-F59C-4695-8E74-5C95DC26A971}"/>
                </a:ext>
              </a:extLst>
            </p:cNvPr>
            <p:cNvSpPr txBox="1"/>
            <p:nvPr/>
          </p:nvSpPr>
          <p:spPr>
            <a:xfrm>
              <a:off x="17194367" y="10245593"/>
              <a:ext cx="11785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>
                  <a:solidFill>
                    <a:schemeClr val="tx1">
                      <a:lumMod val="75000"/>
                    </a:schemeClr>
                  </a:solidFill>
                </a:rPr>
                <a:t>Time</a:t>
              </a:r>
              <a:endParaRPr lang="en-NL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sp>
        <p:nvSpPr>
          <p:cNvPr id="85" name="TextBox 61">
            <a:extLst>
              <a:ext uri="{FF2B5EF4-FFF2-40B4-BE49-F238E27FC236}">
                <a16:creationId xmlns:a16="http://schemas.microsoft.com/office/drawing/2014/main" id="{34123B58-75D1-4F00-B628-EA5C6DEA735F}"/>
              </a:ext>
            </a:extLst>
          </p:cNvPr>
          <p:cNvSpPr txBox="1"/>
          <p:nvPr/>
        </p:nvSpPr>
        <p:spPr>
          <a:xfrm>
            <a:off x="8445532" y="519707"/>
            <a:ext cx="7342716" cy="1477328"/>
          </a:xfrm>
          <a:prstGeom prst="rect">
            <a:avLst/>
          </a:prstGeom>
          <a:noFill/>
        </p:spPr>
        <p:txBody>
          <a:bodyPr wrap="none" lIns="91440" tIns="0" rIns="0" bIns="0" rtlCol="0">
            <a:spAutoFit/>
          </a:bodyPr>
          <a:lstStyle/>
          <a:p>
            <a:pPr algn="ctr"/>
            <a:r>
              <a:rPr lang="en-US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Buy - </a:t>
            </a:r>
            <a:r>
              <a:rPr lang="en-US" sz="96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</a:t>
            </a:r>
            <a:r>
              <a:rPr lang="en-US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 - Sell</a:t>
            </a:r>
          </a:p>
        </p:txBody>
      </p:sp>
      <p:sp>
        <p:nvSpPr>
          <p:cNvPr id="86" name="Tekstvak 85">
            <a:extLst>
              <a:ext uri="{FF2B5EF4-FFF2-40B4-BE49-F238E27FC236}">
                <a16:creationId xmlns:a16="http://schemas.microsoft.com/office/drawing/2014/main" id="{B7D9466C-26E3-4E5A-A1F9-077974DD7725}"/>
              </a:ext>
            </a:extLst>
          </p:cNvPr>
          <p:cNvSpPr txBox="1"/>
          <p:nvPr/>
        </p:nvSpPr>
        <p:spPr>
          <a:xfrm>
            <a:off x="2594467" y="2552141"/>
            <a:ext cx="125349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chemeClr val="tx2"/>
                </a:solidFill>
              </a:rPr>
              <a:t>Levenscyclus</a:t>
            </a:r>
            <a:endParaRPr lang="en-US" sz="3600" b="1" dirty="0">
              <a:solidFill>
                <a:schemeClr val="tx2"/>
              </a:solidFill>
            </a:endParaRPr>
          </a:p>
          <a:p>
            <a:endParaRPr lang="es-CO" dirty="0"/>
          </a:p>
          <a:p>
            <a:r>
              <a:rPr lang="es-CO" dirty="0"/>
              <a:t>BCG Matrix</a:t>
            </a:r>
            <a:endParaRPr lang="en-NL" dirty="0"/>
          </a:p>
        </p:txBody>
      </p:sp>
      <p:sp>
        <p:nvSpPr>
          <p:cNvPr id="87" name="Tekstvak 86">
            <a:extLst>
              <a:ext uri="{FF2B5EF4-FFF2-40B4-BE49-F238E27FC236}">
                <a16:creationId xmlns:a16="http://schemas.microsoft.com/office/drawing/2014/main" id="{9CC85877-84FB-4DB1-826E-16EA03139BBF}"/>
              </a:ext>
            </a:extLst>
          </p:cNvPr>
          <p:cNvSpPr txBox="1"/>
          <p:nvPr/>
        </p:nvSpPr>
        <p:spPr>
          <a:xfrm>
            <a:off x="13422948" y="3191598"/>
            <a:ext cx="991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Sell</a:t>
            </a:r>
            <a:endParaRPr lang="nl-NL" dirty="0"/>
          </a:p>
        </p:txBody>
      </p:sp>
      <p:cxnSp>
        <p:nvCxnSpPr>
          <p:cNvPr id="88" name="Rechte verbindingslijn met pijl 87">
            <a:extLst>
              <a:ext uri="{FF2B5EF4-FFF2-40B4-BE49-F238E27FC236}">
                <a16:creationId xmlns:a16="http://schemas.microsoft.com/office/drawing/2014/main" id="{CF59C816-3F4B-4CC6-B194-899E0A16C421}"/>
              </a:ext>
            </a:extLst>
          </p:cNvPr>
          <p:cNvCxnSpPr>
            <a:cxnSpLocks/>
          </p:cNvCxnSpPr>
          <p:nvPr/>
        </p:nvCxnSpPr>
        <p:spPr>
          <a:xfrm>
            <a:off x="10108561" y="3971775"/>
            <a:ext cx="2165654" cy="0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kstvak 88">
            <a:extLst>
              <a:ext uri="{FF2B5EF4-FFF2-40B4-BE49-F238E27FC236}">
                <a16:creationId xmlns:a16="http://schemas.microsoft.com/office/drawing/2014/main" id="{C6654F42-AE09-4CD3-832E-C9EC690A586C}"/>
              </a:ext>
            </a:extLst>
          </p:cNvPr>
          <p:cNvSpPr txBox="1"/>
          <p:nvPr/>
        </p:nvSpPr>
        <p:spPr>
          <a:xfrm>
            <a:off x="7762692" y="3173938"/>
            <a:ext cx="991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Buy</a:t>
            </a:r>
            <a:endParaRPr lang="nl-NL" dirty="0"/>
          </a:p>
        </p:txBody>
      </p:sp>
      <p:cxnSp>
        <p:nvCxnSpPr>
          <p:cNvPr id="90" name="Rechte verbindingslijn met pijl 89">
            <a:extLst>
              <a:ext uri="{FF2B5EF4-FFF2-40B4-BE49-F238E27FC236}">
                <a16:creationId xmlns:a16="http://schemas.microsoft.com/office/drawing/2014/main" id="{6C8D92F7-0DB5-41DF-B2F3-550838CCB0F3}"/>
              </a:ext>
            </a:extLst>
          </p:cNvPr>
          <p:cNvCxnSpPr>
            <a:cxnSpLocks/>
          </p:cNvCxnSpPr>
          <p:nvPr/>
        </p:nvCxnSpPr>
        <p:spPr>
          <a:xfrm>
            <a:off x="7291652" y="3971775"/>
            <a:ext cx="2196051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kstvak 90">
            <a:extLst>
              <a:ext uri="{FF2B5EF4-FFF2-40B4-BE49-F238E27FC236}">
                <a16:creationId xmlns:a16="http://schemas.microsoft.com/office/drawing/2014/main" id="{7E82E77D-1E98-4E2A-BE01-7A4D92F3D838}"/>
              </a:ext>
            </a:extLst>
          </p:cNvPr>
          <p:cNvSpPr txBox="1"/>
          <p:nvPr/>
        </p:nvSpPr>
        <p:spPr>
          <a:xfrm>
            <a:off x="10402616" y="3191598"/>
            <a:ext cx="1738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Hold</a:t>
            </a:r>
            <a:endParaRPr lang="nl-NL" dirty="0"/>
          </a:p>
        </p:txBody>
      </p:sp>
      <p:cxnSp>
        <p:nvCxnSpPr>
          <p:cNvPr id="92" name="Rechte verbindingslijn met pijl 91">
            <a:extLst>
              <a:ext uri="{FF2B5EF4-FFF2-40B4-BE49-F238E27FC236}">
                <a16:creationId xmlns:a16="http://schemas.microsoft.com/office/drawing/2014/main" id="{18213523-0E34-4920-A044-CAA8D47EEC6E}"/>
              </a:ext>
            </a:extLst>
          </p:cNvPr>
          <p:cNvCxnSpPr>
            <a:cxnSpLocks/>
          </p:cNvCxnSpPr>
          <p:nvPr/>
        </p:nvCxnSpPr>
        <p:spPr>
          <a:xfrm>
            <a:off x="12796461" y="3971775"/>
            <a:ext cx="2165654" cy="0"/>
          </a:xfrm>
          <a:prstGeom prst="straightConnector1">
            <a:avLst/>
          </a:prstGeom>
          <a:ln w="28575">
            <a:solidFill>
              <a:schemeClr val="accent4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72">
            <a:extLst>
              <a:ext uri="{FF2B5EF4-FFF2-40B4-BE49-F238E27FC236}">
                <a16:creationId xmlns:a16="http://schemas.microsoft.com/office/drawing/2014/main" id="{12401B6D-A096-4851-BF75-2B404D330061}"/>
              </a:ext>
            </a:extLst>
          </p:cNvPr>
          <p:cNvCxnSpPr/>
          <p:nvPr/>
        </p:nvCxnSpPr>
        <p:spPr>
          <a:xfrm>
            <a:off x="11438747" y="1997035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6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691111" y="11956342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TextBox 61">
            <a:extLst>
              <a:ext uri="{FF2B5EF4-FFF2-40B4-BE49-F238E27FC236}">
                <a16:creationId xmlns:a16="http://schemas.microsoft.com/office/drawing/2014/main" id="{34123B58-75D1-4F00-B628-EA5C6DEA735F}"/>
              </a:ext>
            </a:extLst>
          </p:cNvPr>
          <p:cNvSpPr txBox="1"/>
          <p:nvPr/>
        </p:nvSpPr>
        <p:spPr>
          <a:xfrm>
            <a:off x="6005413" y="1103786"/>
            <a:ext cx="12231208" cy="1107996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ctr"/>
            <a:r>
              <a:rPr lang="en-US" sz="72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– Sell analyse</a:t>
            </a:r>
          </a:p>
        </p:txBody>
      </p:sp>
      <p:sp>
        <p:nvSpPr>
          <p:cNvPr id="86" name="Tekstvak 85">
            <a:extLst>
              <a:ext uri="{FF2B5EF4-FFF2-40B4-BE49-F238E27FC236}">
                <a16:creationId xmlns:a16="http://schemas.microsoft.com/office/drawing/2014/main" id="{B7D9466C-26E3-4E5A-A1F9-077974DD7725}"/>
              </a:ext>
            </a:extLst>
          </p:cNvPr>
          <p:cNvSpPr txBox="1"/>
          <p:nvPr/>
        </p:nvSpPr>
        <p:spPr>
          <a:xfrm>
            <a:off x="2522046" y="3179306"/>
            <a:ext cx="125349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chemeClr val="tx2"/>
                </a:solidFill>
              </a:rPr>
              <a:t>Positie binnen de vastgoedsturing</a:t>
            </a:r>
          </a:p>
          <a:p>
            <a:endParaRPr lang="nl-NL" sz="3600" dirty="0"/>
          </a:p>
          <a:p>
            <a:endParaRPr lang="es-CO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8A0D069-1479-4F97-A9C2-2E81706B8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882" y="4549321"/>
            <a:ext cx="16278773" cy="5862814"/>
          </a:xfrm>
          <a:prstGeom prst="rect">
            <a:avLst/>
          </a:prstGeom>
        </p:spPr>
      </p:pic>
      <p:cxnSp>
        <p:nvCxnSpPr>
          <p:cNvPr id="43" name="Straight Connector 72">
            <a:extLst>
              <a:ext uri="{FF2B5EF4-FFF2-40B4-BE49-F238E27FC236}">
                <a16:creationId xmlns:a16="http://schemas.microsoft.com/office/drawing/2014/main" id="{AC8035C8-2FB7-4137-851D-F7B164D0E1C2}"/>
              </a:ext>
            </a:extLst>
          </p:cNvPr>
          <p:cNvCxnSpPr/>
          <p:nvPr/>
        </p:nvCxnSpPr>
        <p:spPr>
          <a:xfrm>
            <a:off x="8278676" y="2280893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31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465333" y="11878314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TextBox 61">
            <a:extLst>
              <a:ext uri="{FF2B5EF4-FFF2-40B4-BE49-F238E27FC236}">
                <a16:creationId xmlns:a16="http://schemas.microsoft.com/office/drawing/2014/main" id="{34123B58-75D1-4F00-B628-EA5C6DEA735F}"/>
              </a:ext>
            </a:extLst>
          </p:cNvPr>
          <p:cNvSpPr txBox="1"/>
          <p:nvPr/>
        </p:nvSpPr>
        <p:spPr>
          <a:xfrm>
            <a:off x="6227108" y="1319175"/>
            <a:ext cx="12231208" cy="1107996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ctr"/>
            <a:r>
              <a:rPr lang="en-US" sz="72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– Sell analyse</a:t>
            </a:r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702B59AF-6AA0-42A2-B356-FC0C74F7F119}"/>
              </a:ext>
            </a:extLst>
          </p:cNvPr>
          <p:cNvSpPr/>
          <p:nvPr/>
        </p:nvSpPr>
        <p:spPr>
          <a:xfrm>
            <a:off x="17744320" y="8637228"/>
            <a:ext cx="3508974" cy="153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5ADCC49F-45DD-4618-BCC6-CC08068B3151}"/>
              </a:ext>
            </a:extLst>
          </p:cNvPr>
          <p:cNvGrpSpPr/>
          <p:nvPr/>
        </p:nvGrpSpPr>
        <p:grpSpPr>
          <a:xfrm>
            <a:off x="1986567" y="3740342"/>
            <a:ext cx="19755500" cy="6157286"/>
            <a:chOff x="1396017" y="5367663"/>
            <a:chExt cx="19755500" cy="6157286"/>
          </a:xfrm>
        </p:grpSpPr>
        <p:cxnSp>
          <p:nvCxnSpPr>
            <p:cNvPr id="32" name="Verbindingslijn: gebogen 31">
              <a:extLst>
                <a:ext uri="{FF2B5EF4-FFF2-40B4-BE49-F238E27FC236}">
                  <a16:creationId xmlns:a16="http://schemas.microsoft.com/office/drawing/2014/main" id="{4F2A104C-6CDB-445A-AC98-B0FBDEAAF9B5}"/>
                </a:ext>
              </a:extLst>
            </p:cNvPr>
            <p:cNvCxnSpPr>
              <a:cxnSpLocks/>
              <a:stCxn id="47" idx="2"/>
            </p:cNvCxnSpPr>
            <p:nvPr/>
          </p:nvCxnSpPr>
          <p:spPr>
            <a:xfrm rot="16200000" flipH="1">
              <a:off x="14762099" y="9018129"/>
              <a:ext cx="1390421" cy="2793578"/>
            </a:xfrm>
            <a:prstGeom prst="bentConnector2">
              <a:avLst/>
            </a:prstGeom>
            <a:ln w="317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D53D503B-9B95-4DAD-A6CB-2C9C46349460}"/>
                </a:ext>
              </a:extLst>
            </p:cNvPr>
            <p:cNvSpPr/>
            <p:nvPr/>
          </p:nvSpPr>
          <p:spPr>
            <a:xfrm>
              <a:off x="1396017" y="5373607"/>
              <a:ext cx="4857870" cy="18736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Tekstvak 33">
              <a:extLst>
                <a:ext uri="{FF2B5EF4-FFF2-40B4-BE49-F238E27FC236}">
                  <a16:creationId xmlns:a16="http://schemas.microsoft.com/office/drawing/2014/main" id="{56EB9702-F551-4647-9842-24867FC6A002}"/>
                </a:ext>
              </a:extLst>
            </p:cNvPr>
            <p:cNvSpPr txBox="1"/>
            <p:nvPr/>
          </p:nvSpPr>
          <p:spPr>
            <a:xfrm>
              <a:off x="1606267" y="5820756"/>
              <a:ext cx="43344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6000" dirty="0">
                  <a:solidFill>
                    <a:schemeClr val="bg1"/>
                  </a:solidFill>
                </a:rPr>
                <a:t>Sell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99F9E3CD-AF85-4830-957B-6830B7107D3C}"/>
                </a:ext>
              </a:extLst>
            </p:cNvPr>
            <p:cNvSpPr/>
            <p:nvPr/>
          </p:nvSpPr>
          <p:spPr>
            <a:xfrm>
              <a:off x="11549280" y="5367663"/>
              <a:ext cx="4857870" cy="187367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5196C22A-2BA6-428A-8B69-77E1CE123F28}"/>
                </a:ext>
              </a:extLst>
            </p:cNvPr>
            <p:cNvSpPr txBox="1"/>
            <p:nvPr/>
          </p:nvSpPr>
          <p:spPr>
            <a:xfrm>
              <a:off x="11810983" y="5919790"/>
              <a:ext cx="43344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dirty="0">
                  <a:solidFill>
                    <a:schemeClr val="bg1"/>
                  </a:solidFill>
                </a:rPr>
                <a:t>Verkoop </a:t>
              </a:r>
              <a:br>
                <a:rPr lang="nl-NL" sz="2400" dirty="0">
                  <a:solidFill>
                    <a:schemeClr val="bg1"/>
                  </a:solidFill>
                </a:rPr>
              </a:br>
              <a:r>
                <a:rPr lang="nl-NL" sz="2400" dirty="0">
                  <a:solidFill>
                    <a:schemeClr val="bg1"/>
                  </a:solidFill>
                </a:rPr>
                <a:t>bij mutatie 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A6474F30-B31C-41B4-A779-373FCC9E9CA8}"/>
                </a:ext>
              </a:extLst>
            </p:cNvPr>
            <p:cNvSpPr/>
            <p:nvPr/>
          </p:nvSpPr>
          <p:spPr>
            <a:xfrm>
              <a:off x="6495584" y="5373607"/>
              <a:ext cx="4857870" cy="187367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Tekstvak 37">
              <a:extLst>
                <a:ext uri="{FF2B5EF4-FFF2-40B4-BE49-F238E27FC236}">
                  <a16:creationId xmlns:a16="http://schemas.microsoft.com/office/drawing/2014/main" id="{5277F84D-747A-48BB-9D80-510FAD476FF6}"/>
                </a:ext>
              </a:extLst>
            </p:cNvPr>
            <p:cNvSpPr txBox="1"/>
            <p:nvPr/>
          </p:nvSpPr>
          <p:spPr>
            <a:xfrm>
              <a:off x="6423487" y="5997512"/>
              <a:ext cx="43344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dirty="0">
                  <a:solidFill>
                    <a:schemeClr val="bg1"/>
                  </a:solidFill>
                </a:rPr>
                <a:t>Complex gewijze verkoop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213039F1-8E2D-4322-813D-93F844B2CC04}"/>
                </a:ext>
              </a:extLst>
            </p:cNvPr>
            <p:cNvSpPr/>
            <p:nvPr/>
          </p:nvSpPr>
          <p:spPr>
            <a:xfrm>
              <a:off x="17086152" y="7846036"/>
              <a:ext cx="3532721" cy="1873672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>
                <a:solidFill>
                  <a:schemeClr val="tx2"/>
                </a:solidFill>
                <a:highlight>
                  <a:srgbClr val="C0C0C0"/>
                </a:highlight>
              </a:endParaRPr>
            </a:p>
          </p:txBody>
        </p:sp>
        <p:sp>
          <p:nvSpPr>
            <p:cNvPr id="40" name="Tekstvak 39">
              <a:extLst>
                <a:ext uri="{FF2B5EF4-FFF2-40B4-BE49-F238E27FC236}">
                  <a16:creationId xmlns:a16="http://schemas.microsoft.com/office/drawing/2014/main" id="{808F59CE-990A-4058-9722-E11E9483A0FC}"/>
                </a:ext>
              </a:extLst>
            </p:cNvPr>
            <p:cNvSpPr txBox="1"/>
            <p:nvPr/>
          </p:nvSpPr>
          <p:spPr>
            <a:xfrm>
              <a:off x="17071575" y="8175494"/>
              <a:ext cx="35327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dirty="0">
                  <a:solidFill>
                    <a:schemeClr val="tx1">
                      <a:lumMod val="75000"/>
                    </a:schemeClr>
                  </a:solidFill>
                </a:rPr>
                <a:t>Sloop en vervangende nieuwbouw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FA25B1D2-3A1D-4C36-9D09-D909E5EA17C9}"/>
                </a:ext>
              </a:extLst>
            </p:cNvPr>
            <p:cNvSpPr/>
            <p:nvPr/>
          </p:nvSpPr>
          <p:spPr>
            <a:xfrm>
              <a:off x="1455392" y="7821627"/>
              <a:ext cx="4857870" cy="18736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Tekstvak 43">
              <a:extLst>
                <a:ext uri="{FF2B5EF4-FFF2-40B4-BE49-F238E27FC236}">
                  <a16:creationId xmlns:a16="http://schemas.microsoft.com/office/drawing/2014/main" id="{B0EC557F-6240-4A44-AB40-9270C834C18F}"/>
                </a:ext>
              </a:extLst>
            </p:cNvPr>
            <p:cNvSpPr txBox="1"/>
            <p:nvPr/>
          </p:nvSpPr>
          <p:spPr>
            <a:xfrm>
              <a:off x="1657720" y="8250632"/>
              <a:ext cx="43344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6000" dirty="0">
                  <a:solidFill>
                    <a:schemeClr val="bg1"/>
                  </a:solidFill>
                </a:rPr>
                <a:t>Hold</a:t>
              </a:r>
            </a:p>
          </p:txBody>
        </p:sp>
        <p:sp>
          <p:nvSpPr>
            <p:cNvPr id="46" name="Rechthoek 45">
              <a:extLst>
                <a:ext uri="{FF2B5EF4-FFF2-40B4-BE49-F238E27FC236}">
                  <a16:creationId xmlns:a16="http://schemas.microsoft.com/office/drawing/2014/main" id="{CD9A8A21-600E-488B-AE41-E8B7DC612541}"/>
                </a:ext>
              </a:extLst>
            </p:cNvPr>
            <p:cNvSpPr/>
            <p:nvPr/>
          </p:nvSpPr>
          <p:spPr>
            <a:xfrm>
              <a:off x="6515590" y="7821627"/>
              <a:ext cx="4857870" cy="187367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46">
              <a:extLst>
                <a:ext uri="{FF2B5EF4-FFF2-40B4-BE49-F238E27FC236}">
                  <a16:creationId xmlns:a16="http://schemas.microsoft.com/office/drawing/2014/main" id="{1D9ECA50-6B8A-48F5-A537-3A04B2FF108A}"/>
                </a:ext>
              </a:extLst>
            </p:cNvPr>
            <p:cNvSpPr/>
            <p:nvPr/>
          </p:nvSpPr>
          <p:spPr>
            <a:xfrm>
              <a:off x="11631585" y="7846034"/>
              <a:ext cx="4857870" cy="187367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Tekstvak 47">
              <a:extLst>
                <a:ext uri="{FF2B5EF4-FFF2-40B4-BE49-F238E27FC236}">
                  <a16:creationId xmlns:a16="http://schemas.microsoft.com/office/drawing/2014/main" id="{00FDC63B-4057-4F73-99CE-338464DB7F6F}"/>
                </a:ext>
              </a:extLst>
            </p:cNvPr>
            <p:cNvSpPr txBox="1"/>
            <p:nvPr/>
          </p:nvSpPr>
          <p:spPr>
            <a:xfrm>
              <a:off x="11810983" y="8397952"/>
              <a:ext cx="43344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dirty="0">
                  <a:solidFill>
                    <a:schemeClr val="bg1"/>
                  </a:solidFill>
                </a:rPr>
                <a:t>Door exploiteren ná renoveren</a:t>
              </a:r>
            </a:p>
          </p:txBody>
        </p:sp>
        <p:sp>
          <p:nvSpPr>
            <p:cNvPr id="49" name="Tekstvak 48">
              <a:extLst>
                <a:ext uri="{FF2B5EF4-FFF2-40B4-BE49-F238E27FC236}">
                  <a16:creationId xmlns:a16="http://schemas.microsoft.com/office/drawing/2014/main" id="{74A4B14C-8765-4433-BCAC-6B040DC06A57}"/>
                </a:ext>
              </a:extLst>
            </p:cNvPr>
            <p:cNvSpPr txBox="1"/>
            <p:nvPr/>
          </p:nvSpPr>
          <p:spPr>
            <a:xfrm>
              <a:off x="5992184" y="8175495"/>
              <a:ext cx="57784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dirty="0">
                  <a:solidFill>
                    <a:schemeClr val="bg1"/>
                  </a:solidFill>
                </a:rPr>
                <a:t>Door exploiteren</a:t>
              </a:r>
            </a:p>
            <a:p>
              <a:pPr algn="ctr"/>
              <a:r>
                <a:rPr lang="nl-NL" sz="2400" dirty="0">
                  <a:solidFill>
                    <a:schemeClr val="bg1"/>
                  </a:solidFill>
                </a:rPr>
                <a:t>géén ingreep</a:t>
              </a:r>
            </a:p>
          </p:txBody>
        </p:sp>
        <p:cxnSp>
          <p:nvCxnSpPr>
            <p:cNvPr id="50" name="Verbindingslijn: gebogen 49">
              <a:extLst>
                <a:ext uri="{FF2B5EF4-FFF2-40B4-BE49-F238E27FC236}">
                  <a16:creationId xmlns:a16="http://schemas.microsoft.com/office/drawing/2014/main" id="{CB4DDB7F-B0A2-4320-81A5-EBCFAED94E1D}"/>
                </a:ext>
              </a:extLst>
            </p:cNvPr>
            <p:cNvCxnSpPr>
              <a:cxnSpLocks/>
              <a:stCxn id="46" idx="2"/>
            </p:cNvCxnSpPr>
            <p:nvPr/>
          </p:nvCxnSpPr>
          <p:spPr>
            <a:xfrm rot="16200000" flipH="1">
              <a:off x="9475325" y="9164500"/>
              <a:ext cx="1347329" cy="2408929"/>
            </a:xfrm>
            <a:prstGeom prst="bentConnector2">
              <a:avLst/>
            </a:prstGeom>
            <a:ln w="317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kstvak 52">
              <a:extLst>
                <a:ext uri="{FF2B5EF4-FFF2-40B4-BE49-F238E27FC236}">
                  <a16:creationId xmlns:a16="http://schemas.microsoft.com/office/drawing/2014/main" id="{916EB91D-21B0-46DD-99E1-E1826D96CBAA}"/>
                </a:ext>
              </a:extLst>
            </p:cNvPr>
            <p:cNvSpPr txBox="1"/>
            <p:nvPr/>
          </p:nvSpPr>
          <p:spPr>
            <a:xfrm>
              <a:off x="17318069" y="10324620"/>
              <a:ext cx="38334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nl-NL" sz="2400" dirty="0">
                  <a:solidFill>
                    <a:schemeClr val="accent1"/>
                  </a:solidFill>
                </a:rPr>
                <a:t>Senioren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nl-NL" sz="2400" dirty="0">
                  <a:solidFill>
                    <a:schemeClr val="accent1"/>
                  </a:solidFill>
                </a:rPr>
                <a:t>Dure verhuur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nl-NL" sz="2400" dirty="0">
                  <a:solidFill>
                    <a:schemeClr val="accent1"/>
                  </a:solidFill>
                </a:rPr>
                <a:t>Short stay</a:t>
              </a:r>
            </a:p>
          </p:txBody>
        </p:sp>
        <p:sp>
          <p:nvSpPr>
            <p:cNvPr id="54" name="Tekstvak 53">
              <a:extLst>
                <a:ext uri="{FF2B5EF4-FFF2-40B4-BE49-F238E27FC236}">
                  <a16:creationId xmlns:a16="http://schemas.microsoft.com/office/drawing/2014/main" id="{2AD7E2A3-2E00-4B65-B1BE-2A74177E88CF}"/>
                </a:ext>
              </a:extLst>
            </p:cNvPr>
            <p:cNvSpPr txBox="1"/>
            <p:nvPr/>
          </p:nvSpPr>
          <p:spPr>
            <a:xfrm>
              <a:off x="11669761" y="10509287"/>
              <a:ext cx="23525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dirty="0">
                  <a:solidFill>
                    <a:schemeClr val="accent1"/>
                  </a:solidFill>
                </a:rPr>
                <a:t>Doelgroep aanpassing</a:t>
              </a:r>
            </a:p>
          </p:txBody>
        </p:sp>
      </p:grpSp>
      <p:sp>
        <p:nvSpPr>
          <p:cNvPr id="51" name="Rechthoek 50">
            <a:extLst>
              <a:ext uri="{FF2B5EF4-FFF2-40B4-BE49-F238E27FC236}">
                <a16:creationId xmlns:a16="http://schemas.microsoft.com/office/drawing/2014/main" id="{5B8C2CB7-776E-4888-8DF0-6587A01967D6}"/>
              </a:ext>
            </a:extLst>
          </p:cNvPr>
          <p:cNvSpPr/>
          <p:nvPr/>
        </p:nvSpPr>
        <p:spPr>
          <a:xfrm>
            <a:off x="12342712" y="8604967"/>
            <a:ext cx="4775565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accent1"/>
                </a:solidFill>
              </a:rPr>
              <a:t>Doelgroep aanpassing</a:t>
            </a:r>
          </a:p>
        </p:txBody>
      </p:sp>
      <p:cxnSp>
        <p:nvCxnSpPr>
          <p:cNvPr id="57" name="Straight Connector 72">
            <a:extLst>
              <a:ext uri="{FF2B5EF4-FFF2-40B4-BE49-F238E27FC236}">
                <a16:creationId xmlns:a16="http://schemas.microsoft.com/office/drawing/2014/main" id="{C36890C0-8201-4F98-9C45-1B358A0DEB18}"/>
              </a:ext>
            </a:extLst>
          </p:cNvPr>
          <p:cNvCxnSpPr/>
          <p:nvPr/>
        </p:nvCxnSpPr>
        <p:spPr>
          <a:xfrm>
            <a:off x="8310943" y="2489582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81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465333" y="11878314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TextBox 61">
            <a:extLst>
              <a:ext uri="{FF2B5EF4-FFF2-40B4-BE49-F238E27FC236}">
                <a16:creationId xmlns:a16="http://schemas.microsoft.com/office/drawing/2014/main" id="{34123B58-75D1-4F00-B628-EA5C6DEA735F}"/>
              </a:ext>
            </a:extLst>
          </p:cNvPr>
          <p:cNvSpPr txBox="1"/>
          <p:nvPr/>
        </p:nvSpPr>
        <p:spPr>
          <a:xfrm>
            <a:off x="6005413" y="466995"/>
            <a:ext cx="12231208" cy="1107996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ctr"/>
            <a:r>
              <a:rPr lang="en-US" sz="72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– Sell analyse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DCF34691-3683-4877-9A15-208245C8E802}"/>
              </a:ext>
            </a:extLst>
          </p:cNvPr>
          <p:cNvSpPr txBox="1"/>
          <p:nvPr/>
        </p:nvSpPr>
        <p:spPr>
          <a:xfrm>
            <a:off x="1933055" y="2597895"/>
            <a:ext cx="124206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 – financieel</a:t>
            </a: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Standaard complexstrategieën zijn:</a:t>
            </a: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Door exploiteren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Harmoniseren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Renoveren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Uitponden</a:t>
            </a:r>
          </a:p>
          <a:p>
            <a:endParaRPr lang="nl-NL" dirty="0"/>
          </a:p>
        </p:txBody>
      </p:sp>
      <p:grpSp>
        <p:nvGrpSpPr>
          <p:cNvPr id="29" name="Groep 28">
            <a:extLst>
              <a:ext uri="{FF2B5EF4-FFF2-40B4-BE49-F238E27FC236}">
                <a16:creationId xmlns:a16="http://schemas.microsoft.com/office/drawing/2014/main" id="{E8DDB611-D5FD-40B7-8499-23BC09FDD821}"/>
              </a:ext>
            </a:extLst>
          </p:cNvPr>
          <p:cNvGrpSpPr/>
          <p:nvPr/>
        </p:nvGrpSpPr>
        <p:grpSpPr>
          <a:xfrm>
            <a:off x="10390204" y="3952965"/>
            <a:ext cx="12231208" cy="6871748"/>
            <a:chOff x="3379360" y="4694343"/>
            <a:chExt cx="13983631" cy="6733096"/>
          </a:xfrm>
        </p:grpSpPr>
        <p:sp>
          <p:nvSpPr>
            <p:cNvPr id="30" name="Rectangle 32">
              <a:extLst>
                <a:ext uri="{FF2B5EF4-FFF2-40B4-BE49-F238E27FC236}">
                  <a16:creationId xmlns:a16="http://schemas.microsoft.com/office/drawing/2014/main" id="{CFEB9A64-9065-4128-A181-A35D18D8D454}"/>
                </a:ext>
              </a:extLst>
            </p:cNvPr>
            <p:cNvSpPr/>
            <p:nvPr/>
          </p:nvSpPr>
          <p:spPr>
            <a:xfrm>
              <a:off x="14410998" y="5402229"/>
              <a:ext cx="2943922" cy="47453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Open Sans Semibold" charset="0"/>
              </a:endParaRPr>
            </a:p>
          </p:txBody>
        </p:sp>
        <p:sp>
          <p:nvSpPr>
            <p:cNvPr id="31" name="Rectangle 33">
              <a:extLst>
                <a:ext uri="{FF2B5EF4-FFF2-40B4-BE49-F238E27FC236}">
                  <a16:creationId xmlns:a16="http://schemas.microsoft.com/office/drawing/2014/main" id="{46CADDDB-0C47-46D0-9FE9-82E6651323ED}"/>
                </a:ext>
              </a:extLst>
            </p:cNvPr>
            <p:cNvSpPr/>
            <p:nvPr/>
          </p:nvSpPr>
          <p:spPr>
            <a:xfrm>
              <a:off x="3379360" y="10147608"/>
              <a:ext cx="2943922" cy="17841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Open Sans Semibold" charset="0"/>
              </a:endParaRPr>
            </a:p>
          </p:txBody>
        </p:sp>
        <p:sp>
          <p:nvSpPr>
            <p:cNvPr id="45" name="Rectangle 36">
              <a:extLst>
                <a:ext uri="{FF2B5EF4-FFF2-40B4-BE49-F238E27FC236}">
                  <a16:creationId xmlns:a16="http://schemas.microsoft.com/office/drawing/2014/main" id="{37B39685-5A26-437E-B5C5-217273F067FE}"/>
                </a:ext>
              </a:extLst>
            </p:cNvPr>
            <p:cNvSpPr/>
            <p:nvPr/>
          </p:nvSpPr>
          <p:spPr>
            <a:xfrm>
              <a:off x="7081565" y="6824147"/>
              <a:ext cx="2943922" cy="330075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Open Sans Semibold" charset="0"/>
              </a:endParaRPr>
            </a:p>
          </p:txBody>
        </p:sp>
        <p:sp>
          <p:nvSpPr>
            <p:cNvPr id="55" name="Rectangle 37">
              <a:extLst>
                <a:ext uri="{FF2B5EF4-FFF2-40B4-BE49-F238E27FC236}">
                  <a16:creationId xmlns:a16="http://schemas.microsoft.com/office/drawing/2014/main" id="{C67554E2-D4B2-491A-805D-AE41F76F673C}"/>
                </a:ext>
              </a:extLst>
            </p:cNvPr>
            <p:cNvSpPr/>
            <p:nvPr/>
          </p:nvSpPr>
          <p:spPr>
            <a:xfrm>
              <a:off x="7059263" y="10147608"/>
              <a:ext cx="2943922" cy="17841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Open Sans Semibold" charset="0"/>
              </a:endParaRPr>
            </a:p>
          </p:txBody>
        </p:sp>
        <p:sp>
          <p:nvSpPr>
            <p:cNvPr id="56" name="Rectangle 38">
              <a:extLst>
                <a:ext uri="{FF2B5EF4-FFF2-40B4-BE49-F238E27FC236}">
                  <a16:creationId xmlns:a16="http://schemas.microsoft.com/office/drawing/2014/main" id="{946A3CCD-A838-47D5-A93A-A0A1CCF37EB3}"/>
                </a:ext>
              </a:extLst>
            </p:cNvPr>
            <p:cNvSpPr/>
            <p:nvPr/>
          </p:nvSpPr>
          <p:spPr>
            <a:xfrm>
              <a:off x="10739166" y="7449015"/>
              <a:ext cx="2943922" cy="272089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Open Sans Semibold" charset="0"/>
              </a:endParaRPr>
            </a:p>
          </p:txBody>
        </p:sp>
        <p:sp>
          <p:nvSpPr>
            <p:cNvPr id="57" name="Rectangle 39">
              <a:extLst>
                <a:ext uri="{FF2B5EF4-FFF2-40B4-BE49-F238E27FC236}">
                  <a16:creationId xmlns:a16="http://schemas.microsoft.com/office/drawing/2014/main" id="{BB4FF3DD-EAD8-41A5-8D35-B9311BBD297F}"/>
                </a:ext>
              </a:extLst>
            </p:cNvPr>
            <p:cNvSpPr/>
            <p:nvPr/>
          </p:nvSpPr>
          <p:spPr>
            <a:xfrm>
              <a:off x="10739166" y="10147608"/>
              <a:ext cx="2943922" cy="17841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Open Sans Semibold" charset="0"/>
              </a:endParaRPr>
            </a:p>
          </p:txBody>
        </p:sp>
        <p:sp>
          <p:nvSpPr>
            <p:cNvPr id="58" name="Rectangle 40">
              <a:extLst>
                <a:ext uri="{FF2B5EF4-FFF2-40B4-BE49-F238E27FC236}">
                  <a16:creationId xmlns:a16="http://schemas.microsoft.com/office/drawing/2014/main" id="{9F50D411-4DC1-4EFC-A662-32A430626C83}"/>
                </a:ext>
              </a:extLst>
            </p:cNvPr>
            <p:cNvSpPr/>
            <p:nvPr/>
          </p:nvSpPr>
          <p:spPr>
            <a:xfrm>
              <a:off x="3401662" y="8114212"/>
              <a:ext cx="2943922" cy="200721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Open Sans Semibold" charset="0"/>
              </a:endParaRPr>
            </a:p>
          </p:txBody>
        </p:sp>
        <p:sp>
          <p:nvSpPr>
            <p:cNvPr id="59" name="Rectangle 41">
              <a:extLst>
                <a:ext uri="{FF2B5EF4-FFF2-40B4-BE49-F238E27FC236}">
                  <a16:creationId xmlns:a16="http://schemas.microsoft.com/office/drawing/2014/main" id="{73D8EEAE-CE5D-43B5-9DBF-E02000E671A3}"/>
                </a:ext>
              </a:extLst>
            </p:cNvPr>
            <p:cNvSpPr/>
            <p:nvPr/>
          </p:nvSpPr>
          <p:spPr>
            <a:xfrm>
              <a:off x="14419069" y="10147608"/>
              <a:ext cx="2943922" cy="17841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Open Sans Semibold" charset="0"/>
              </a:endParaRPr>
            </a:p>
          </p:txBody>
        </p:sp>
        <p:sp>
          <p:nvSpPr>
            <p:cNvPr id="60" name="TextBox 42">
              <a:extLst>
                <a:ext uri="{FF2B5EF4-FFF2-40B4-BE49-F238E27FC236}">
                  <a16:creationId xmlns:a16="http://schemas.microsoft.com/office/drawing/2014/main" id="{5E96F14D-02FA-4A1A-A2A8-310D4697C395}"/>
                </a:ext>
              </a:extLst>
            </p:cNvPr>
            <p:cNvSpPr txBox="1"/>
            <p:nvPr/>
          </p:nvSpPr>
          <p:spPr>
            <a:xfrm>
              <a:off x="4465638" y="7246335"/>
              <a:ext cx="77136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1"/>
                  </a:solidFill>
                  <a:latin typeface="Open Sans Semibold" charset="0"/>
                  <a:ea typeface="Open Sans Semibold" charset="0"/>
                  <a:cs typeface="Open Sans Semibold" charset="0"/>
                </a:rPr>
                <a:t>65</a:t>
              </a:r>
            </a:p>
          </p:txBody>
        </p:sp>
        <p:sp>
          <p:nvSpPr>
            <p:cNvPr id="61" name="Subtitle 2">
              <a:extLst>
                <a:ext uri="{FF2B5EF4-FFF2-40B4-BE49-F238E27FC236}">
                  <a16:creationId xmlns:a16="http://schemas.microsoft.com/office/drawing/2014/main" id="{B5A2E043-A5F9-41D1-A47C-E63F9449A1B9}"/>
                </a:ext>
              </a:extLst>
            </p:cNvPr>
            <p:cNvSpPr txBox="1">
              <a:spLocks/>
            </p:cNvSpPr>
            <p:nvPr/>
          </p:nvSpPr>
          <p:spPr>
            <a:xfrm>
              <a:off x="3461288" y="10352206"/>
              <a:ext cx="2943922" cy="1075233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040"/>
                </a:lnSpc>
              </a:pP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Open Sans" charset="0"/>
                  <a:ea typeface="Open Sans" charset="0"/>
                  <a:cs typeface="Open Sans" charset="0"/>
                </a:rPr>
                <a:t>Door </a:t>
              </a:r>
            </a:p>
            <a:p>
              <a:pPr>
                <a:lnSpc>
                  <a:spcPts val="3040"/>
                </a:lnSpc>
              </a:pP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Open Sans" charset="0"/>
                  <a:ea typeface="Open Sans" charset="0"/>
                  <a:cs typeface="Open Sans" charset="0"/>
                </a:rPr>
                <a:t>Exploiteren</a:t>
              </a:r>
            </a:p>
          </p:txBody>
        </p:sp>
        <p:sp>
          <p:nvSpPr>
            <p:cNvPr id="62" name="TextBox 16">
              <a:extLst>
                <a:ext uri="{FF2B5EF4-FFF2-40B4-BE49-F238E27FC236}">
                  <a16:creationId xmlns:a16="http://schemas.microsoft.com/office/drawing/2014/main" id="{E72A410B-BD70-4A77-B3F6-B6C6EDDBFC64}"/>
                </a:ext>
              </a:extLst>
            </p:cNvPr>
            <p:cNvSpPr txBox="1"/>
            <p:nvPr/>
          </p:nvSpPr>
          <p:spPr>
            <a:xfrm>
              <a:off x="8039100" y="5846135"/>
              <a:ext cx="1099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2"/>
                  </a:solidFill>
                  <a:latin typeface="Open Sans Semibold" charset="0"/>
                  <a:ea typeface="Open Sans Semibold" charset="0"/>
                  <a:cs typeface="Open Sans Semibold" charset="0"/>
                </a:rPr>
                <a:t>75</a:t>
              </a:r>
            </a:p>
          </p:txBody>
        </p:sp>
        <p:sp>
          <p:nvSpPr>
            <p:cNvPr id="63" name="TextBox 17">
              <a:extLst>
                <a:ext uri="{FF2B5EF4-FFF2-40B4-BE49-F238E27FC236}">
                  <a16:creationId xmlns:a16="http://schemas.microsoft.com/office/drawing/2014/main" id="{B5FE784D-3256-440B-A823-A3634CB862C5}"/>
                </a:ext>
              </a:extLst>
            </p:cNvPr>
            <p:cNvSpPr txBox="1"/>
            <p:nvPr/>
          </p:nvSpPr>
          <p:spPr>
            <a:xfrm>
              <a:off x="11832560" y="6472122"/>
              <a:ext cx="77136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3"/>
                  </a:solidFill>
                  <a:latin typeface="Open Sans Semibold" charset="0"/>
                  <a:ea typeface="Open Sans Semibold" charset="0"/>
                  <a:cs typeface="Open Sans Semibold" charset="0"/>
                </a:rPr>
                <a:t>70</a:t>
              </a:r>
            </a:p>
          </p:txBody>
        </p:sp>
        <p:sp>
          <p:nvSpPr>
            <p:cNvPr id="64" name="TextBox 18">
              <a:extLst>
                <a:ext uri="{FF2B5EF4-FFF2-40B4-BE49-F238E27FC236}">
                  <a16:creationId xmlns:a16="http://schemas.microsoft.com/office/drawing/2014/main" id="{577F6154-4BC2-4EA8-8E7B-2ABC0D9CE401}"/>
                </a:ext>
              </a:extLst>
            </p:cNvPr>
            <p:cNvSpPr txBox="1"/>
            <p:nvPr/>
          </p:nvSpPr>
          <p:spPr>
            <a:xfrm>
              <a:off x="15328628" y="4694343"/>
              <a:ext cx="106471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4"/>
                  </a:solidFill>
                  <a:latin typeface="Open Sans Semibold" charset="0"/>
                  <a:ea typeface="Open Sans Semibold" charset="0"/>
                  <a:cs typeface="Open Sans Semibold" charset="0"/>
                </a:rPr>
                <a:t>100</a:t>
              </a:r>
            </a:p>
          </p:txBody>
        </p:sp>
        <p:sp>
          <p:nvSpPr>
            <p:cNvPr id="65" name="Subtitle 2">
              <a:extLst>
                <a:ext uri="{FF2B5EF4-FFF2-40B4-BE49-F238E27FC236}">
                  <a16:creationId xmlns:a16="http://schemas.microsoft.com/office/drawing/2014/main" id="{9B4DBB6E-BC03-46D7-9BBD-25A58AB1204B}"/>
                </a:ext>
              </a:extLst>
            </p:cNvPr>
            <p:cNvSpPr txBox="1">
              <a:spLocks/>
            </p:cNvSpPr>
            <p:nvPr/>
          </p:nvSpPr>
          <p:spPr>
            <a:xfrm>
              <a:off x="6880622" y="10823104"/>
              <a:ext cx="3415976" cy="604335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040"/>
                </a:lnSpc>
              </a:pP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Open Sans" charset="0"/>
                  <a:ea typeface="Open Sans" charset="0"/>
                  <a:cs typeface="Open Sans" charset="0"/>
                </a:rPr>
                <a:t>Harmoniseren</a:t>
              </a:r>
            </a:p>
          </p:txBody>
        </p:sp>
        <p:sp>
          <p:nvSpPr>
            <p:cNvPr id="66" name="Subtitle 2">
              <a:extLst>
                <a:ext uri="{FF2B5EF4-FFF2-40B4-BE49-F238E27FC236}">
                  <a16:creationId xmlns:a16="http://schemas.microsoft.com/office/drawing/2014/main" id="{0E080B28-30CB-4A3C-81C6-37604AAC315F}"/>
                </a:ext>
              </a:extLst>
            </p:cNvPr>
            <p:cNvSpPr txBox="1">
              <a:spLocks/>
            </p:cNvSpPr>
            <p:nvPr/>
          </p:nvSpPr>
          <p:spPr>
            <a:xfrm>
              <a:off x="10724144" y="10719724"/>
              <a:ext cx="2943922" cy="604335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040"/>
                </a:lnSpc>
              </a:pP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Open Sans" charset="0"/>
                  <a:ea typeface="Open Sans" charset="0"/>
                  <a:cs typeface="Open Sans" charset="0"/>
                </a:rPr>
                <a:t>Renoveren</a:t>
              </a:r>
            </a:p>
          </p:txBody>
        </p:sp>
        <p:sp>
          <p:nvSpPr>
            <p:cNvPr id="67" name="Subtitle 2">
              <a:extLst>
                <a:ext uri="{FF2B5EF4-FFF2-40B4-BE49-F238E27FC236}">
                  <a16:creationId xmlns:a16="http://schemas.microsoft.com/office/drawing/2014/main" id="{C71D02B8-CCB2-4494-8BFB-B203A643782D}"/>
                </a:ext>
              </a:extLst>
            </p:cNvPr>
            <p:cNvSpPr txBox="1">
              <a:spLocks/>
            </p:cNvSpPr>
            <p:nvPr/>
          </p:nvSpPr>
          <p:spPr>
            <a:xfrm>
              <a:off x="14389025" y="10662651"/>
              <a:ext cx="2943922" cy="604335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040"/>
                </a:lnSpc>
              </a:pP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Open Sans" charset="0"/>
                  <a:ea typeface="Open Sans" charset="0"/>
                  <a:cs typeface="Open Sans" charset="0"/>
                </a:rPr>
                <a:t>Uitponden</a:t>
              </a:r>
            </a:p>
          </p:txBody>
        </p:sp>
      </p:grpSp>
      <p:sp>
        <p:nvSpPr>
          <p:cNvPr id="4" name="Tekstvak 3">
            <a:extLst>
              <a:ext uri="{FF2B5EF4-FFF2-40B4-BE49-F238E27FC236}">
                <a16:creationId xmlns:a16="http://schemas.microsoft.com/office/drawing/2014/main" id="{5D2199FF-4370-4F4F-AC89-FC133BE6ED94}"/>
              </a:ext>
            </a:extLst>
          </p:cNvPr>
          <p:cNvSpPr txBox="1"/>
          <p:nvPr/>
        </p:nvSpPr>
        <p:spPr>
          <a:xfrm>
            <a:off x="10179809" y="2553849"/>
            <a:ext cx="43999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dirty="0" err="1">
                <a:solidFill>
                  <a:schemeClr val="tx1">
                    <a:lumMod val="75000"/>
                  </a:schemeClr>
                </a:solidFill>
              </a:rPr>
              <a:t>Netto</a:t>
            </a:r>
            <a:r>
              <a:rPr lang="es-CO" sz="3200" dirty="0">
                <a:solidFill>
                  <a:schemeClr val="tx1">
                    <a:lumMod val="75000"/>
                  </a:schemeClr>
                </a:solidFill>
              </a:rPr>
              <a:t>-contante </a:t>
            </a:r>
            <a:r>
              <a:rPr lang="es-CO" sz="3200" dirty="0" err="1">
                <a:solidFill>
                  <a:schemeClr val="tx1">
                    <a:lumMod val="75000"/>
                  </a:schemeClr>
                </a:solidFill>
              </a:rPr>
              <a:t>waarde</a:t>
            </a:r>
            <a:endParaRPr lang="es-CO" sz="320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es-CO" sz="3200" dirty="0">
                <a:solidFill>
                  <a:schemeClr val="tx1">
                    <a:lumMod val="75000"/>
                  </a:schemeClr>
                </a:solidFill>
              </a:rPr>
              <a:t>(x </a:t>
            </a:r>
            <a:r>
              <a:rPr lang="en-NL" sz="3200" b="0" i="0" dirty="0">
                <a:solidFill>
                  <a:schemeClr val="tx1">
                    <a:lumMod val="75000"/>
                  </a:schemeClr>
                </a:solidFill>
                <a:effectLst/>
                <a:latin typeface="Google Sans"/>
              </a:rPr>
              <a:t>€</a:t>
            </a:r>
            <a:r>
              <a:rPr lang="es-CO" sz="3200" b="0" i="0" dirty="0">
                <a:solidFill>
                  <a:schemeClr val="tx1">
                    <a:lumMod val="75000"/>
                  </a:schemeClr>
                </a:solidFill>
                <a:effectLst/>
                <a:latin typeface="Google Sans"/>
              </a:rPr>
              <a:t> 1.000)</a:t>
            </a:r>
            <a:endParaRPr lang="en-NL" sz="32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E83860C9-CEDB-4D0B-BD75-D5C1D05964BF}"/>
              </a:ext>
            </a:extLst>
          </p:cNvPr>
          <p:cNvCxnSpPr>
            <a:cxnSpLocks/>
          </p:cNvCxnSpPr>
          <p:nvPr/>
        </p:nvCxnSpPr>
        <p:spPr>
          <a:xfrm flipV="1">
            <a:off x="10390204" y="3678418"/>
            <a:ext cx="12069746" cy="5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72">
            <a:extLst>
              <a:ext uri="{FF2B5EF4-FFF2-40B4-BE49-F238E27FC236}">
                <a16:creationId xmlns:a16="http://schemas.microsoft.com/office/drawing/2014/main" id="{D038AACB-03D1-4E6B-B2F1-884DD5DF1FF9}"/>
              </a:ext>
            </a:extLst>
          </p:cNvPr>
          <p:cNvCxnSpPr/>
          <p:nvPr/>
        </p:nvCxnSpPr>
        <p:spPr>
          <a:xfrm>
            <a:off x="8167508" y="1754476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27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465333" y="11878314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TextBox 61">
            <a:extLst>
              <a:ext uri="{FF2B5EF4-FFF2-40B4-BE49-F238E27FC236}">
                <a16:creationId xmlns:a16="http://schemas.microsoft.com/office/drawing/2014/main" id="{34123B58-75D1-4F00-B628-EA5C6DEA735F}"/>
              </a:ext>
            </a:extLst>
          </p:cNvPr>
          <p:cNvSpPr txBox="1"/>
          <p:nvPr/>
        </p:nvSpPr>
        <p:spPr>
          <a:xfrm>
            <a:off x="5991541" y="768739"/>
            <a:ext cx="12231208" cy="1107996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ctr"/>
            <a:r>
              <a:rPr lang="en-US" sz="72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– Sell analyse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DCF34691-3683-4877-9A15-208245C8E802}"/>
              </a:ext>
            </a:extLst>
          </p:cNvPr>
          <p:cNvSpPr txBox="1"/>
          <p:nvPr/>
        </p:nvSpPr>
        <p:spPr>
          <a:xfrm>
            <a:off x="2672771" y="2916543"/>
            <a:ext cx="12420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 - financieel</a:t>
            </a:r>
          </a:p>
          <a:p>
            <a:endParaRPr lang="nl-NL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/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ED375B6C-686A-48F4-A083-BCF0093BA627}"/>
              </a:ext>
            </a:extLst>
          </p:cNvPr>
          <p:cNvSpPr/>
          <p:nvPr/>
        </p:nvSpPr>
        <p:spPr>
          <a:xfrm>
            <a:off x="2962358" y="4996160"/>
            <a:ext cx="4048042" cy="1588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B95274AD-C2C3-4BBA-BB52-C5AC0099E689}"/>
              </a:ext>
            </a:extLst>
          </p:cNvPr>
          <p:cNvSpPr txBox="1"/>
          <p:nvPr/>
        </p:nvSpPr>
        <p:spPr>
          <a:xfrm>
            <a:off x="3579308" y="5224867"/>
            <a:ext cx="23525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 dirty="0">
                <a:solidFill>
                  <a:schemeClr val="bg1"/>
                </a:solidFill>
              </a:rPr>
              <a:t>Sell</a:t>
            </a:r>
            <a:endParaRPr lang="nl-NL" sz="6000" dirty="0">
              <a:solidFill>
                <a:schemeClr val="bg1"/>
              </a:solidFill>
            </a:endParaRP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38DFA8F5-0828-4C79-A57D-633F2D2933AE}"/>
              </a:ext>
            </a:extLst>
          </p:cNvPr>
          <p:cNvSpPr/>
          <p:nvPr/>
        </p:nvSpPr>
        <p:spPr>
          <a:xfrm>
            <a:off x="2962358" y="7359703"/>
            <a:ext cx="4048042" cy="17842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AC31469A-778E-401D-AA01-6E215B7086CA}"/>
              </a:ext>
            </a:extLst>
          </p:cNvPr>
          <p:cNvSpPr txBox="1"/>
          <p:nvPr/>
        </p:nvSpPr>
        <p:spPr>
          <a:xfrm>
            <a:off x="3176901" y="7673760"/>
            <a:ext cx="36189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 dirty="0">
                <a:solidFill>
                  <a:schemeClr val="bg1"/>
                </a:solidFill>
              </a:rPr>
              <a:t>Hold</a:t>
            </a:r>
          </a:p>
        </p:txBody>
      </p:sp>
      <p:pic>
        <p:nvPicPr>
          <p:cNvPr id="5" name="Graphic 4" descr="Euro met effen opvulling">
            <a:extLst>
              <a:ext uri="{FF2B5EF4-FFF2-40B4-BE49-F238E27FC236}">
                <a16:creationId xmlns:a16="http://schemas.microsoft.com/office/drawing/2014/main" id="{A1D7BF9F-0F5C-4476-845C-475E0835A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07961" y="4811696"/>
            <a:ext cx="1957526" cy="1957526"/>
          </a:xfrm>
          <a:prstGeom prst="rect">
            <a:avLst/>
          </a:prstGeom>
        </p:spPr>
      </p:pic>
      <p:pic>
        <p:nvPicPr>
          <p:cNvPr id="34" name="Graphic 33" descr="Euro met effen opvulling">
            <a:extLst>
              <a:ext uri="{FF2B5EF4-FFF2-40B4-BE49-F238E27FC236}">
                <a16:creationId xmlns:a16="http://schemas.microsoft.com/office/drawing/2014/main" id="{82D717C5-2D3E-47F0-9768-BC7711F02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49619" y="4811696"/>
            <a:ext cx="1957526" cy="1957526"/>
          </a:xfrm>
          <a:prstGeom prst="rect">
            <a:avLst/>
          </a:prstGeom>
        </p:spPr>
      </p:pic>
      <p:pic>
        <p:nvPicPr>
          <p:cNvPr id="35" name="Graphic 34" descr="Euro met effen opvulling">
            <a:extLst>
              <a:ext uri="{FF2B5EF4-FFF2-40B4-BE49-F238E27FC236}">
                <a16:creationId xmlns:a16="http://schemas.microsoft.com/office/drawing/2014/main" id="{6420F4FB-D529-489D-9087-71FAE398D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5663" y="4760910"/>
            <a:ext cx="1957526" cy="1957526"/>
          </a:xfrm>
          <a:prstGeom prst="rect">
            <a:avLst/>
          </a:prstGeom>
        </p:spPr>
      </p:pic>
      <p:pic>
        <p:nvPicPr>
          <p:cNvPr id="36" name="Graphic 35" descr="Euro met effen opvulling">
            <a:extLst>
              <a:ext uri="{FF2B5EF4-FFF2-40B4-BE49-F238E27FC236}">
                <a16:creationId xmlns:a16="http://schemas.microsoft.com/office/drawing/2014/main" id="{E42AC86C-2F3C-47A7-A53C-F65A08578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25432" y="4760910"/>
            <a:ext cx="1957526" cy="1957526"/>
          </a:xfrm>
          <a:prstGeom prst="rect">
            <a:avLst/>
          </a:prstGeom>
        </p:spPr>
      </p:pic>
      <p:pic>
        <p:nvPicPr>
          <p:cNvPr id="37" name="Graphic 36" descr="Euro met effen opvulling">
            <a:extLst>
              <a:ext uri="{FF2B5EF4-FFF2-40B4-BE49-F238E27FC236}">
                <a16:creationId xmlns:a16="http://schemas.microsoft.com/office/drawing/2014/main" id="{37E10805-1650-4047-9CBE-A876D0594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0361" y="7154846"/>
            <a:ext cx="1957526" cy="1957526"/>
          </a:xfrm>
          <a:prstGeom prst="rect">
            <a:avLst/>
          </a:prstGeom>
        </p:spPr>
      </p:pic>
      <p:pic>
        <p:nvPicPr>
          <p:cNvPr id="38" name="Graphic 37" descr="Euro met effen opvulling">
            <a:extLst>
              <a:ext uri="{FF2B5EF4-FFF2-40B4-BE49-F238E27FC236}">
                <a16:creationId xmlns:a16="http://schemas.microsoft.com/office/drawing/2014/main" id="{8401C109-78F8-4838-AB1C-34EE83253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2019" y="7154846"/>
            <a:ext cx="1957526" cy="1957526"/>
          </a:xfrm>
          <a:prstGeom prst="rect">
            <a:avLst/>
          </a:prstGeom>
        </p:spPr>
      </p:pic>
      <p:cxnSp>
        <p:nvCxnSpPr>
          <p:cNvPr id="39" name="Straight Connector 72">
            <a:extLst>
              <a:ext uri="{FF2B5EF4-FFF2-40B4-BE49-F238E27FC236}">
                <a16:creationId xmlns:a16="http://schemas.microsoft.com/office/drawing/2014/main" id="{815C454E-353E-4DF9-832A-6BEA4E6FD76C}"/>
              </a:ext>
            </a:extLst>
          </p:cNvPr>
          <p:cNvCxnSpPr/>
          <p:nvPr/>
        </p:nvCxnSpPr>
        <p:spPr>
          <a:xfrm>
            <a:off x="8207961" y="1927917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32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465333" y="11878314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TextBox 61">
            <a:extLst>
              <a:ext uri="{FF2B5EF4-FFF2-40B4-BE49-F238E27FC236}">
                <a16:creationId xmlns:a16="http://schemas.microsoft.com/office/drawing/2014/main" id="{34123B58-75D1-4F00-B628-EA5C6DEA735F}"/>
              </a:ext>
            </a:extLst>
          </p:cNvPr>
          <p:cNvSpPr txBox="1"/>
          <p:nvPr/>
        </p:nvSpPr>
        <p:spPr>
          <a:xfrm>
            <a:off x="6073221" y="1100292"/>
            <a:ext cx="12231208" cy="1107996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ctr"/>
            <a:r>
              <a:rPr lang="en-US" sz="72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– Sell analyse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DCF34691-3683-4877-9A15-208245C8E802}"/>
              </a:ext>
            </a:extLst>
          </p:cNvPr>
          <p:cNvSpPr txBox="1"/>
          <p:nvPr/>
        </p:nvSpPr>
        <p:spPr>
          <a:xfrm>
            <a:off x="2672771" y="2829988"/>
            <a:ext cx="12420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Afwegingsmatrix</a:t>
            </a:r>
          </a:p>
          <a:p>
            <a:endParaRPr lang="nl-NL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E3A16B0-8364-4466-80E5-3D035DBC6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9092" y="3713769"/>
            <a:ext cx="11025966" cy="649845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6CFD9997-3A2B-4B76-A061-6C9DF4071A29}"/>
              </a:ext>
            </a:extLst>
          </p:cNvPr>
          <p:cNvSpPr txBox="1"/>
          <p:nvPr/>
        </p:nvSpPr>
        <p:spPr>
          <a:xfrm>
            <a:off x="9348458" y="10153126"/>
            <a:ext cx="6667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Financieel rendement</a:t>
            </a:r>
            <a:endParaRPr lang="en-NL" sz="4000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0" name="Straight Connector 72">
            <a:extLst>
              <a:ext uri="{FF2B5EF4-FFF2-40B4-BE49-F238E27FC236}">
                <a16:creationId xmlns:a16="http://schemas.microsoft.com/office/drawing/2014/main" id="{2B4209EC-C15A-4322-A7BA-805C7D629FD2}"/>
              </a:ext>
            </a:extLst>
          </p:cNvPr>
          <p:cNvCxnSpPr/>
          <p:nvPr/>
        </p:nvCxnSpPr>
        <p:spPr>
          <a:xfrm>
            <a:off x="8185438" y="2295329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17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465333" y="11878314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TextBox 61">
            <a:extLst>
              <a:ext uri="{FF2B5EF4-FFF2-40B4-BE49-F238E27FC236}">
                <a16:creationId xmlns:a16="http://schemas.microsoft.com/office/drawing/2014/main" id="{34123B58-75D1-4F00-B628-EA5C6DEA735F}"/>
              </a:ext>
            </a:extLst>
          </p:cNvPr>
          <p:cNvSpPr txBox="1"/>
          <p:nvPr/>
        </p:nvSpPr>
        <p:spPr>
          <a:xfrm>
            <a:off x="5940731" y="853200"/>
            <a:ext cx="12231208" cy="1107996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ctr"/>
            <a:r>
              <a:rPr lang="en-US" sz="72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– Sell analyse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DCF34691-3683-4877-9A15-208245C8E802}"/>
              </a:ext>
            </a:extLst>
          </p:cNvPr>
          <p:cNvSpPr txBox="1"/>
          <p:nvPr/>
        </p:nvSpPr>
        <p:spPr>
          <a:xfrm>
            <a:off x="2672771" y="2829988"/>
            <a:ext cx="124206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 - wensportefeuille</a:t>
            </a:r>
          </a:p>
          <a:p>
            <a:endParaRPr lang="nl-NL" sz="3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3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3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4CB132A-7B48-4277-B252-6A3976EB3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539" y="3895211"/>
            <a:ext cx="15316571" cy="6819351"/>
          </a:xfrm>
          <a:prstGeom prst="rect">
            <a:avLst/>
          </a:prstGeom>
        </p:spPr>
      </p:pic>
      <p:cxnSp>
        <p:nvCxnSpPr>
          <p:cNvPr id="18" name="Straight Connector 72">
            <a:extLst>
              <a:ext uri="{FF2B5EF4-FFF2-40B4-BE49-F238E27FC236}">
                <a16:creationId xmlns:a16="http://schemas.microsoft.com/office/drawing/2014/main" id="{805D4C20-1A57-47C9-90D0-5A6126C14A13}"/>
              </a:ext>
            </a:extLst>
          </p:cNvPr>
          <p:cNvCxnSpPr/>
          <p:nvPr/>
        </p:nvCxnSpPr>
        <p:spPr>
          <a:xfrm>
            <a:off x="8149579" y="1961196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86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465333" y="11878314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TextBox 61">
            <a:extLst>
              <a:ext uri="{FF2B5EF4-FFF2-40B4-BE49-F238E27FC236}">
                <a16:creationId xmlns:a16="http://schemas.microsoft.com/office/drawing/2014/main" id="{34123B58-75D1-4F00-B628-EA5C6DEA735F}"/>
              </a:ext>
            </a:extLst>
          </p:cNvPr>
          <p:cNvSpPr txBox="1"/>
          <p:nvPr/>
        </p:nvSpPr>
        <p:spPr>
          <a:xfrm>
            <a:off x="6005413" y="545023"/>
            <a:ext cx="12231208" cy="1107996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ctr"/>
            <a:r>
              <a:rPr lang="en-US" sz="72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– Sell analyse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DCF34691-3683-4877-9A15-208245C8E802}"/>
              </a:ext>
            </a:extLst>
          </p:cNvPr>
          <p:cNvSpPr txBox="1"/>
          <p:nvPr/>
        </p:nvSpPr>
        <p:spPr>
          <a:xfrm>
            <a:off x="1340551" y="2363323"/>
            <a:ext cx="12420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Uitdagingen in de corporatiesector</a:t>
            </a:r>
          </a:p>
          <a:p>
            <a:endParaRPr lang="nl-NL" sz="3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3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3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3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BE6FD0F0-A58D-47A6-B71B-7B34F6F62E24}"/>
              </a:ext>
            </a:extLst>
          </p:cNvPr>
          <p:cNvSpPr txBox="1"/>
          <p:nvPr/>
        </p:nvSpPr>
        <p:spPr>
          <a:xfrm>
            <a:off x="7098888" y="4224042"/>
            <a:ext cx="124250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lang="en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0FE04FDA-CCCE-4FAC-9D07-0DC673F75A62}"/>
              </a:ext>
            </a:extLst>
          </p:cNvPr>
          <p:cNvSpPr txBox="1"/>
          <p:nvPr/>
        </p:nvSpPr>
        <p:spPr>
          <a:xfrm>
            <a:off x="17059834" y="4192628"/>
            <a:ext cx="124250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2050</a:t>
            </a:r>
            <a:endParaRPr lang="en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Groep 22">
            <a:extLst>
              <a:ext uri="{FF2B5EF4-FFF2-40B4-BE49-F238E27FC236}">
                <a16:creationId xmlns:a16="http://schemas.microsoft.com/office/drawing/2014/main" id="{5F52A054-EC17-4866-92A0-9BB56601BE02}"/>
              </a:ext>
            </a:extLst>
          </p:cNvPr>
          <p:cNvGrpSpPr/>
          <p:nvPr/>
        </p:nvGrpSpPr>
        <p:grpSpPr>
          <a:xfrm>
            <a:off x="2805118" y="4349298"/>
            <a:ext cx="31469700" cy="4163750"/>
            <a:chOff x="3127848" y="3467752"/>
            <a:chExt cx="31469700" cy="4163750"/>
          </a:xfrm>
        </p:grpSpPr>
        <p:pic>
          <p:nvPicPr>
            <p:cNvPr id="6" name="Graphic 5" descr="Scène in de voorstad silhouet">
              <a:extLst>
                <a:ext uri="{FF2B5EF4-FFF2-40B4-BE49-F238E27FC236}">
                  <a16:creationId xmlns:a16="http://schemas.microsoft.com/office/drawing/2014/main" id="{97DF34CF-F1B3-488C-BEEF-6CFA2D239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65487" y="3953731"/>
              <a:ext cx="2384425" cy="2384425"/>
            </a:xfrm>
            <a:prstGeom prst="rect">
              <a:avLst/>
            </a:prstGeom>
          </p:spPr>
        </p:pic>
        <p:pic>
          <p:nvPicPr>
            <p:cNvPr id="12" name="Graphic 11" descr="Scène in de voorstad silhouet">
              <a:extLst>
                <a:ext uri="{FF2B5EF4-FFF2-40B4-BE49-F238E27FC236}">
                  <a16:creationId xmlns:a16="http://schemas.microsoft.com/office/drawing/2014/main" id="{3F635CB0-4778-4DDD-8D86-C7E815EF3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76357" y="3924095"/>
              <a:ext cx="2384425" cy="2384425"/>
            </a:xfrm>
            <a:prstGeom prst="rect">
              <a:avLst/>
            </a:prstGeom>
          </p:spPr>
        </p:pic>
        <p:pic>
          <p:nvPicPr>
            <p:cNvPr id="13" name="Graphic 12" descr="Scène in de voorstad silhouet">
              <a:extLst>
                <a:ext uri="{FF2B5EF4-FFF2-40B4-BE49-F238E27FC236}">
                  <a16:creationId xmlns:a16="http://schemas.microsoft.com/office/drawing/2014/main" id="{CAFAE166-3887-4596-BA39-E596EF4BF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901407" y="3874561"/>
              <a:ext cx="2384425" cy="2384425"/>
            </a:xfrm>
            <a:prstGeom prst="rect">
              <a:avLst/>
            </a:prstGeom>
          </p:spPr>
        </p:pic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DFBF9BA8-6D6F-4E1F-9496-4BA86852621A}"/>
                </a:ext>
              </a:extLst>
            </p:cNvPr>
            <p:cNvSpPr txBox="1"/>
            <p:nvPr/>
          </p:nvSpPr>
          <p:spPr>
            <a:xfrm>
              <a:off x="3874471" y="4955936"/>
              <a:ext cx="879189" cy="76944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es-CO" sz="4400" b="1" dirty="0">
                  <a:solidFill>
                    <a:schemeClr val="bg2">
                      <a:lumMod val="25000"/>
                    </a:schemeClr>
                  </a:solidFill>
                </a:rPr>
                <a:t> D</a:t>
              </a:r>
              <a:endParaRPr lang="en-NL" sz="44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9718A895-B443-41B8-B027-1C11368C09EB}"/>
                </a:ext>
              </a:extLst>
            </p:cNvPr>
            <p:cNvSpPr txBox="1"/>
            <p:nvPr/>
          </p:nvSpPr>
          <p:spPr>
            <a:xfrm>
              <a:off x="7550851" y="4955935"/>
              <a:ext cx="879189" cy="76944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es-CO" sz="4400" b="1" dirty="0">
                  <a:solidFill>
                    <a:schemeClr val="bg2">
                      <a:lumMod val="25000"/>
                    </a:schemeClr>
                  </a:solidFill>
                </a:rPr>
                <a:t> B</a:t>
              </a:r>
              <a:endParaRPr lang="en-NL" sz="44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cxnSp>
          <p:nvCxnSpPr>
            <p:cNvPr id="10" name="Rechte verbindingslijn met pijl 9">
              <a:extLst>
                <a:ext uri="{FF2B5EF4-FFF2-40B4-BE49-F238E27FC236}">
                  <a16:creationId xmlns:a16="http://schemas.microsoft.com/office/drawing/2014/main" id="{FB697436-E750-462B-96C5-102CA8477372}"/>
                </a:ext>
              </a:extLst>
            </p:cNvPr>
            <p:cNvCxnSpPr/>
            <p:nvPr/>
          </p:nvCxnSpPr>
          <p:spPr>
            <a:xfrm>
              <a:off x="5763491" y="5472545"/>
              <a:ext cx="115730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chte verbindingslijn met pijl 17">
              <a:extLst>
                <a:ext uri="{FF2B5EF4-FFF2-40B4-BE49-F238E27FC236}">
                  <a16:creationId xmlns:a16="http://schemas.microsoft.com/office/drawing/2014/main" id="{EC5B27D6-8FBA-4032-894C-F623372A87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64436" y="5340655"/>
              <a:ext cx="6719455" cy="7647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B1CD038E-31B9-4368-B92C-2ACF9A43EA3A}"/>
                </a:ext>
              </a:extLst>
            </p:cNvPr>
            <p:cNvSpPr txBox="1"/>
            <p:nvPr/>
          </p:nvSpPr>
          <p:spPr>
            <a:xfrm>
              <a:off x="3127848" y="3467752"/>
              <a:ext cx="23987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err="1">
                  <a:latin typeface="Calibri" panose="020F0502020204030204" pitchFamily="34" charset="0"/>
                  <a:cs typeface="Calibri" panose="020F0502020204030204" pitchFamily="34" charset="0"/>
                </a:rPr>
                <a:t>Huidig</a:t>
              </a:r>
              <a:r>
                <a:rPr lang="es-CO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s-CO" dirty="0" err="1">
                  <a:latin typeface="Calibri" panose="020F0502020204030204" pitchFamily="34" charset="0"/>
                  <a:cs typeface="Calibri" panose="020F0502020204030204" pitchFamily="34" charset="0"/>
                </a:rPr>
                <a:t>bezit</a:t>
              </a:r>
              <a:endParaRPr lang="en-NL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68769B0B-2C78-4CB4-9801-422268E55C0D}"/>
                </a:ext>
              </a:extLst>
            </p:cNvPr>
            <p:cNvSpPr txBox="1"/>
            <p:nvPr/>
          </p:nvSpPr>
          <p:spPr>
            <a:xfrm>
              <a:off x="19465126" y="5142234"/>
              <a:ext cx="1513242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CO" dirty="0" err="1">
                  <a:latin typeface="Calibri" panose="020F0502020204030204" pitchFamily="34" charset="0"/>
                  <a:cs typeface="Calibri" panose="020F0502020204030204" pitchFamily="34" charset="0"/>
                </a:rPr>
                <a:t>Energieneutraal</a:t>
              </a:r>
              <a:endParaRPr lang="en-NL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C5C3EA0C-4A25-4B9C-91CE-06B3F781879A}"/>
                </a:ext>
              </a:extLst>
            </p:cNvPr>
            <p:cNvSpPr txBox="1"/>
            <p:nvPr/>
          </p:nvSpPr>
          <p:spPr>
            <a:xfrm>
              <a:off x="4281752" y="6431173"/>
              <a:ext cx="412078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Beoogde</a:t>
              </a:r>
              <a:r>
                <a:rPr lang="es-CO" i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s-CO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gemiddelde</a:t>
              </a:r>
              <a:endParaRPr lang="es-CO" i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s-CO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labelsprong</a:t>
              </a:r>
              <a:endParaRPr lang="en-NL" i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5B54DA19-DB69-4B88-B637-75C56A822B68}"/>
                </a:ext>
              </a:extLst>
            </p:cNvPr>
            <p:cNvSpPr txBox="1"/>
            <p:nvPr/>
          </p:nvSpPr>
          <p:spPr>
            <a:xfrm>
              <a:off x="10697644" y="6422564"/>
              <a:ext cx="17534964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CO" sz="3600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Benodigde</a:t>
              </a:r>
              <a:r>
                <a:rPr lang="es-CO" sz="3600" i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s-CO" sz="3600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energiesprong</a:t>
              </a:r>
              <a:endParaRPr lang="es-CO" sz="3600" i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s-CO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Richting</a:t>
              </a:r>
              <a:r>
                <a:rPr lang="es-CO" i="1" dirty="0">
                  <a:latin typeface="Calibri" panose="020F0502020204030204" pitchFamily="34" charset="0"/>
                  <a:cs typeface="Calibri" panose="020F0502020204030204" pitchFamily="34" charset="0"/>
                </a:rPr>
                <a:t>   2050</a:t>
              </a:r>
              <a:endParaRPr lang="en-NL" sz="3600" i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32" name="Straight Connector 72">
            <a:extLst>
              <a:ext uri="{FF2B5EF4-FFF2-40B4-BE49-F238E27FC236}">
                <a16:creationId xmlns:a16="http://schemas.microsoft.com/office/drawing/2014/main" id="{6FB0461A-4EDB-459B-A7D1-17405BE8DA82}"/>
              </a:ext>
            </a:extLst>
          </p:cNvPr>
          <p:cNvCxnSpPr/>
          <p:nvPr/>
        </p:nvCxnSpPr>
        <p:spPr>
          <a:xfrm>
            <a:off x="8177167" y="1653019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35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4273560" y="0"/>
            <a:ext cx="10123222" cy="13746751"/>
          </a:xfrm>
          <a:prstGeom prst="rect">
            <a:avLst/>
          </a:prstGeom>
          <a:gradFill flip="none" rotWithShape="1">
            <a:gsLst>
              <a:gs pos="61000">
                <a:srgbClr val="A5DBF4">
                  <a:alpha val="74000"/>
                </a:srgbClr>
              </a:gs>
              <a:gs pos="33000">
                <a:srgbClr val="61BEE8">
                  <a:alpha val="69000"/>
                </a:srgbClr>
              </a:gs>
              <a:gs pos="0">
                <a:srgbClr val="0A6FD0">
                  <a:alpha val="51000"/>
                </a:srgbClr>
              </a:gs>
              <a:gs pos="86000">
                <a:srgbClr val="EEC9F7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Open Sans Semibold" charset="0"/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1037582" y="2990813"/>
            <a:ext cx="12510005" cy="714814"/>
          </a:xfrm>
          <a:prstGeom prst="rect">
            <a:avLst/>
          </a:prstGeom>
        </p:spPr>
        <p:txBody>
          <a:bodyPr vert="horz" wrap="square" lIns="217490" tIns="108745" rIns="217490" bIns="108745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640"/>
              </a:lnSpc>
            </a:pPr>
            <a:r>
              <a:rPr lang="en-US" sz="4400" b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Waar staan we nu?</a:t>
            </a:r>
            <a:endParaRPr lang="en-US" sz="44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1472213" y="2040456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EB5BA93C-D7EF-47DB-A72A-262A8BB94911}"/>
              </a:ext>
            </a:extLst>
          </p:cNvPr>
          <p:cNvGrpSpPr/>
          <p:nvPr/>
        </p:nvGrpSpPr>
        <p:grpSpPr>
          <a:xfrm>
            <a:off x="12803247" y="5667991"/>
            <a:ext cx="12812128" cy="1723549"/>
            <a:chOff x="-7643058" y="-1050606"/>
            <a:chExt cx="16538977" cy="1930485"/>
          </a:xfrm>
        </p:grpSpPr>
        <p:sp>
          <p:nvSpPr>
            <p:cNvPr id="9" name="Subtitle 2">
              <a:extLst>
                <a:ext uri="{FF2B5EF4-FFF2-40B4-BE49-F238E27FC236}">
                  <a16:creationId xmlns:a16="http://schemas.microsoft.com/office/drawing/2014/main" id="{B5113015-7935-4E26-BCBB-ED2BAD464A76}"/>
                </a:ext>
              </a:extLst>
            </p:cNvPr>
            <p:cNvSpPr txBox="1">
              <a:spLocks/>
            </p:cNvSpPr>
            <p:nvPr/>
          </p:nvSpPr>
          <p:spPr>
            <a:xfrm>
              <a:off x="-7643058" y="-282833"/>
              <a:ext cx="16538977" cy="709284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>
                <a:latin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4C41D2-435E-4AA5-8102-0FB59552C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479374" y="-1050606"/>
              <a:ext cx="11445147" cy="1930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endParaRPr lang="en-US" sz="4000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</a:endParaRPr>
            </a:p>
            <a:p>
              <a:pPr algn="ctr" defTabSz="4572000"/>
              <a:r>
                <a:rPr lang="en-US" sz="4000" b="1" spc="3500" dirty="0">
                  <a:ea typeface="+mn-lt"/>
                  <a:cs typeface="+mn-lt"/>
                </a:rPr>
                <a:t> .</a:t>
              </a:r>
              <a:endParaRPr lang="en-US" sz="4000" dirty="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2" name="TextBox 61">
            <a:extLst>
              <a:ext uri="{FF2B5EF4-FFF2-40B4-BE49-F238E27FC236}">
                <a16:creationId xmlns:a16="http://schemas.microsoft.com/office/drawing/2014/main" id="{D34018C9-5613-4EF4-8FC8-A8E16D30071E}"/>
              </a:ext>
            </a:extLst>
          </p:cNvPr>
          <p:cNvSpPr txBox="1"/>
          <p:nvPr/>
        </p:nvSpPr>
        <p:spPr>
          <a:xfrm>
            <a:off x="-753975" y="932460"/>
            <a:ext cx="12231208" cy="1107996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ctr"/>
            <a:r>
              <a:rPr lang="en-US" sz="72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– Sell analyse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FFDFC72-D76E-4167-8B35-EC3BD5F3AA8C}"/>
              </a:ext>
            </a:extLst>
          </p:cNvPr>
          <p:cNvSpPr txBox="1"/>
          <p:nvPr/>
        </p:nvSpPr>
        <p:spPr>
          <a:xfrm>
            <a:off x="1178571" y="3763232"/>
            <a:ext cx="12810564" cy="88799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Bouwperiode 1960 - 1969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Portiek-etage woningen in 3 woonlagen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Op de begane grond liggen bergingen en garages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De gevels zijn redelijk goed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Kunststof kozijnen met dubbel glas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De spouwmuren zijn na-geïsoleerd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Balkons en hekken zijn recentelijk geschilderd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De trappenhuizen zijn recentelijk geschilderd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De woningen zijn vrij ruim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De badkamers zijn klein en bereikbaar door de keuken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De keukens zijn vrij klein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Energielabel D/E</a:t>
            </a:r>
            <a:endParaRPr lang="en-N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Tijdelijke aanduiding voor afbeelding 18">
            <a:extLst>
              <a:ext uri="{FF2B5EF4-FFF2-40B4-BE49-F238E27FC236}">
                <a16:creationId xmlns:a16="http://schemas.microsoft.com/office/drawing/2014/main" id="{238EAE3D-8346-4282-B501-AF836BF0414C}"/>
              </a:ext>
            </a:extLst>
          </p:cNvPr>
          <p:cNvPicPr>
            <a:picLocks noGrp="1" noChangeAspect="1"/>
          </p:cNvPicPr>
          <p:nvPr>
            <p:ph type="pic" sz="quarter" idx="6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0" r="255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701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465333" y="11878314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TextBox 61">
            <a:extLst>
              <a:ext uri="{FF2B5EF4-FFF2-40B4-BE49-F238E27FC236}">
                <a16:creationId xmlns:a16="http://schemas.microsoft.com/office/drawing/2014/main" id="{34123B58-75D1-4F00-B628-EA5C6DEA735F}"/>
              </a:ext>
            </a:extLst>
          </p:cNvPr>
          <p:cNvSpPr txBox="1"/>
          <p:nvPr/>
        </p:nvSpPr>
        <p:spPr>
          <a:xfrm>
            <a:off x="6005413" y="893194"/>
            <a:ext cx="12231208" cy="1107996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ctr"/>
            <a:r>
              <a:rPr lang="en-US" sz="72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– Sell analyse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DCF34691-3683-4877-9A15-208245C8E802}"/>
              </a:ext>
            </a:extLst>
          </p:cNvPr>
          <p:cNvSpPr txBox="1"/>
          <p:nvPr/>
        </p:nvSpPr>
        <p:spPr>
          <a:xfrm>
            <a:off x="1758371" y="2659875"/>
            <a:ext cx="12420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Afwegingsmatrix – stap 1</a:t>
            </a: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CCD2B24-D246-43A3-921F-428F97915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581" y="3843276"/>
            <a:ext cx="10432097" cy="7103031"/>
          </a:xfrm>
          <a:prstGeom prst="rect">
            <a:avLst/>
          </a:prstGeom>
        </p:spPr>
      </p:pic>
      <p:cxnSp>
        <p:nvCxnSpPr>
          <p:cNvPr id="16" name="Straight Connector 72">
            <a:extLst>
              <a:ext uri="{FF2B5EF4-FFF2-40B4-BE49-F238E27FC236}">
                <a16:creationId xmlns:a16="http://schemas.microsoft.com/office/drawing/2014/main" id="{6C565897-A344-48C6-AA8C-F43263631C1A}"/>
              </a:ext>
            </a:extLst>
          </p:cNvPr>
          <p:cNvCxnSpPr/>
          <p:nvPr/>
        </p:nvCxnSpPr>
        <p:spPr>
          <a:xfrm>
            <a:off x="8203367" y="2001190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00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465333" y="11878314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TextBox 61">
            <a:extLst>
              <a:ext uri="{FF2B5EF4-FFF2-40B4-BE49-F238E27FC236}">
                <a16:creationId xmlns:a16="http://schemas.microsoft.com/office/drawing/2014/main" id="{34123B58-75D1-4F00-B628-EA5C6DEA735F}"/>
              </a:ext>
            </a:extLst>
          </p:cNvPr>
          <p:cNvSpPr txBox="1"/>
          <p:nvPr/>
        </p:nvSpPr>
        <p:spPr>
          <a:xfrm>
            <a:off x="6005413" y="914811"/>
            <a:ext cx="12231208" cy="1107996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ctr"/>
            <a:r>
              <a:rPr lang="en-US" sz="72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– Sell analyse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DCF34691-3683-4877-9A15-208245C8E802}"/>
              </a:ext>
            </a:extLst>
          </p:cNvPr>
          <p:cNvSpPr txBox="1"/>
          <p:nvPr/>
        </p:nvSpPr>
        <p:spPr>
          <a:xfrm>
            <a:off x="1758371" y="2659875"/>
            <a:ext cx="12420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Afwegingsmatrix – stap 2</a:t>
            </a: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CCD2B24-D246-43A3-921F-428F97915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581" y="3843276"/>
            <a:ext cx="10432097" cy="7103031"/>
          </a:xfrm>
          <a:prstGeom prst="rect">
            <a:avLst/>
          </a:prstGeom>
        </p:spPr>
      </p:pic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0BB5620D-7283-4B3E-9A9F-0EED7AEEF036}"/>
              </a:ext>
            </a:extLst>
          </p:cNvPr>
          <p:cNvCxnSpPr>
            <a:cxnSpLocks/>
          </p:cNvCxnSpPr>
          <p:nvPr/>
        </p:nvCxnSpPr>
        <p:spPr>
          <a:xfrm flipV="1">
            <a:off x="12543923" y="4414201"/>
            <a:ext cx="0" cy="5195964"/>
          </a:xfrm>
          <a:prstGeom prst="straightConnector1">
            <a:avLst/>
          </a:prstGeom>
          <a:ln w="57150">
            <a:solidFill>
              <a:schemeClr val="accent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72">
            <a:extLst>
              <a:ext uri="{FF2B5EF4-FFF2-40B4-BE49-F238E27FC236}">
                <a16:creationId xmlns:a16="http://schemas.microsoft.com/office/drawing/2014/main" id="{E1232280-9D1F-4C2C-BE8D-BDDD8A6E7F7C}"/>
              </a:ext>
            </a:extLst>
          </p:cNvPr>
          <p:cNvCxnSpPr/>
          <p:nvPr/>
        </p:nvCxnSpPr>
        <p:spPr>
          <a:xfrm>
            <a:off x="8192303" y="2038130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91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465333" y="11878314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TextBox 61">
            <a:extLst>
              <a:ext uri="{FF2B5EF4-FFF2-40B4-BE49-F238E27FC236}">
                <a16:creationId xmlns:a16="http://schemas.microsoft.com/office/drawing/2014/main" id="{34123B58-75D1-4F00-B628-EA5C6DEA735F}"/>
              </a:ext>
            </a:extLst>
          </p:cNvPr>
          <p:cNvSpPr txBox="1"/>
          <p:nvPr/>
        </p:nvSpPr>
        <p:spPr>
          <a:xfrm>
            <a:off x="5940731" y="900239"/>
            <a:ext cx="12231208" cy="1107996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ctr"/>
            <a:r>
              <a:rPr lang="en-US" sz="72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– Sell analyse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DCF34691-3683-4877-9A15-208245C8E802}"/>
              </a:ext>
            </a:extLst>
          </p:cNvPr>
          <p:cNvSpPr txBox="1"/>
          <p:nvPr/>
        </p:nvSpPr>
        <p:spPr>
          <a:xfrm>
            <a:off x="2367970" y="2716227"/>
            <a:ext cx="12420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 - wensportefeuille</a:t>
            </a: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9BE45F7-CD5C-4AF3-AAA9-9A9E3B07B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937" y="4132211"/>
            <a:ext cx="14539740" cy="6867562"/>
          </a:xfrm>
          <a:prstGeom prst="rect">
            <a:avLst/>
          </a:prstGeom>
        </p:spPr>
      </p:pic>
      <p:cxnSp>
        <p:nvCxnSpPr>
          <p:cNvPr id="22" name="Straight Connector 72">
            <a:extLst>
              <a:ext uri="{FF2B5EF4-FFF2-40B4-BE49-F238E27FC236}">
                <a16:creationId xmlns:a16="http://schemas.microsoft.com/office/drawing/2014/main" id="{55BB1D22-25C8-4DAF-9753-9E66B2EF47F4}"/>
              </a:ext>
            </a:extLst>
          </p:cNvPr>
          <p:cNvCxnSpPr/>
          <p:nvPr/>
        </p:nvCxnSpPr>
        <p:spPr>
          <a:xfrm>
            <a:off x="8131649" y="2008235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48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D9AC2E-0298-481D-9741-5451B071EE08}"/>
              </a:ext>
            </a:extLst>
          </p:cNvPr>
          <p:cNvGrpSpPr/>
          <p:nvPr/>
        </p:nvGrpSpPr>
        <p:grpSpPr>
          <a:xfrm>
            <a:off x="-465333" y="11878314"/>
            <a:ext cx="12812128" cy="1587847"/>
            <a:chOff x="649082" y="11055796"/>
            <a:chExt cx="12812128" cy="1587847"/>
          </a:xfrm>
        </p:grpSpPr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EE7F8366-B762-4D32-BDD8-D9664AB2579C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 dirty="0"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082AD4-1384-4C6E-BF09-39AD675E9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TextBox 61">
            <a:extLst>
              <a:ext uri="{FF2B5EF4-FFF2-40B4-BE49-F238E27FC236}">
                <a16:creationId xmlns:a16="http://schemas.microsoft.com/office/drawing/2014/main" id="{34123B58-75D1-4F00-B628-EA5C6DEA735F}"/>
              </a:ext>
            </a:extLst>
          </p:cNvPr>
          <p:cNvSpPr txBox="1"/>
          <p:nvPr/>
        </p:nvSpPr>
        <p:spPr>
          <a:xfrm>
            <a:off x="6005413" y="673691"/>
            <a:ext cx="12231208" cy="1107996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ctr"/>
            <a:r>
              <a:rPr lang="en-US" sz="72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Calibri" charset="0"/>
                <a:ea typeface="Calibri" charset="0"/>
                <a:cs typeface="Calibri" charset="0"/>
              </a:rPr>
              <a:t>Hold – Sell analyse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DCF34691-3683-4877-9A15-208245C8E802}"/>
              </a:ext>
            </a:extLst>
          </p:cNvPr>
          <p:cNvSpPr txBox="1"/>
          <p:nvPr/>
        </p:nvSpPr>
        <p:spPr>
          <a:xfrm>
            <a:off x="2292832" y="2532262"/>
            <a:ext cx="12420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48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’t kan verkeren</a:t>
            </a: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0564A607-7B74-4945-86F7-C7E5A9D3EB09}"/>
              </a:ext>
            </a:extLst>
          </p:cNvPr>
          <p:cNvSpPr txBox="1"/>
          <p:nvPr/>
        </p:nvSpPr>
        <p:spPr>
          <a:xfrm>
            <a:off x="3128682" y="3808542"/>
            <a:ext cx="2150633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maar….</a:t>
            </a:r>
          </a:p>
          <a:p>
            <a:endParaRPr lang="nl-NL" sz="3600" b="1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nl-NL" sz="3600" b="1" dirty="0"/>
              <a:t>			   	</a:t>
            </a:r>
            <a:r>
              <a:rPr lang="nl-NL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Toch renovatie i.v.m.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nl-NL" sz="3600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nl-NL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    	Parkeernorm gemeente bij de nieuwbouw leidt tot veel te dure 					ondergrondse parkeergarage.	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nl-NL" sz="3600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nl-NL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Nieuw bestemmingsplan bij nieuwbouw waardoor minder woningen 				kunnen worden teruggebouwd.	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nl-NL" sz="3600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nl-NL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Hevige protesten van de zittende huurders</a:t>
            </a:r>
            <a:endParaRPr lang="en-NL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787DA49-7A95-4AE0-9583-DDBD050B2A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53" y="4471254"/>
            <a:ext cx="9024016" cy="5533357"/>
          </a:xfrm>
          <a:prstGeom prst="rect">
            <a:avLst/>
          </a:prstGeom>
        </p:spPr>
      </p:pic>
      <p:cxnSp>
        <p:nvCxnSpPr>
          <p:cNvPr id="16" name="Straight Connector 72">
            <a:extLst>
              <a:ext uri="{FF2B5EF4-FFF2-40B4-BE49-F238E27FC236}">
                <a16:creationId xmlns:a16="http://schemas.microsoft.com/office/drawing/2014/main" id="{AA5F37B0-9A0A-4633-B288-D673B16794D0}"/>
              </a:ext>
            </a:extLst>
          </p:cNvPr>
          <p:cNvCxnSpPr/>
          <p:nvPr/>
        </p:nvCxnSpPr>
        <p:spPr>
          <a:xfrm>
            <a:off x="8095790" y="1781687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27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9340035" y="2787189"/>
            <a:ext cx="5735871" cy="906020"/>
          </a:xfrm>
          <a:prstGeom prst="rect">
            <a:avLst/>
          </a:prstGeom>
        </p:spPr>
        <p:txBody>
          <a:bodyPr vert="horz" wrap="non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spc="600" dirty="0">
                <a:solidFill>
                  <a:schemeClr val="tx2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rPr>
              <a:t>drs. Jeroen Hardy</a:t>
            </a:r>
          </a:p>
        </p:txBody>
      </p:sp>
      <p:sp>
        <p:nvSpPr>
          <p:cNvPr id="8" name="Shape 2836"/>
          <p:cNvSpPr/>
          <p:nvPr/>
        </p:nvSpPr>
        <p:spPr>
          <a:xfrm>
            <a:off x="4960348" y="5251568"/>
            <a:ext cx="1107102" cy="8051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10" name="Shape 2944"/>
          <p:cNvSpPr/>
          <p:nvPr/>
        </p:nvSpPr>
        <p:spPr>
          <a:xfrm>
            <a:off x="18310217" y="4698019"/>
            <a:ext cx="1107102" cy="1107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11" name="Shape 2629"/>
          <p:cNvSpPr/>
          <p:nvPr/>
        </p:nvSpPr>
        <p:spPr>
          <a:xfrm>
            <a:off x="11876529" y="4970330"/>
            <a:ext cx="1107408" cy="11071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645269" y="6264286"/>
            <a:ext cx="267733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00" b="1" dirty="0">
                <a:solidFill>
                  <a:schemeClr val="tx2"/>
                </a:solidFill>
                <a:latin typeface="Open Sans Semibold" charset="0"/>
                <a:ea typeface="Open Sans Semibold" charset="0"/>
                <a:cs typeface="Open Sans Semibold" charset="0"/>
              </a:rPr>
              <a:t>TELEPHONE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98016" y="6830218"/>
            <a:ext cx="3555507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200" dirty="0">
                <a:latin typeface="Open Sans Semibold" charset="0"/>
                <a:ea typeface="Open Sans Semibold" charset="0"/>
                <a:cs typeface="Open Sans Semibold" charset="0"/>
              </a:rPr>
              <a:t>+ 31 6 4225 8298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102692" y="6077432"/>
            <a:ext cx="199285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00" b="1" dirty="0">
                <a:solidFill>
                  <a:schemeClr val="tx2"/>
                </a:solidFill>
                <a:latin typeface="Open Sans Semibold" charset="0"/>
                <a:ea typeface="Open Sans Semibold" charset="0"/>
                <a:cs typeface="Open Sans Semibold" charset="0"/>
              </a:rPr>
              <a:t>WEBSITE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817788" y="6796590"/>
            <a:ext cx="4942291" cy="88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400" b="1" spc="600" dirty="0">
                <a:solidFill>
                  <a:schemeClr val="tx1"/>
                </a:solidFill>
                <a:latin typeface="Open Sans Light" charset="0"/>
                <a:ea typeface="Open Sans Light" charset="0"/>
                <a:cs typeface="Open Sans Light" charset="0"/>
              </a:rPr>
              <a:t>WWW.HARDYCO.NL</a:t>
            </a:r>
          </a:p>
          <a:p>
            <a:pPr algn="ctr">
              <a:lnSpc>
                <a:spcPts val="3240"/>
              </a:lnSpc>
            </a:pPr>
            <a:endParaRPr lang="en-US" sz="2200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99413" y="6290778"/>
            <a:ext cx="162897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00" b="1" dirty="0">
                <a:solidFill>
                  <a:schemeClr val="tx2"/>
                </a:solidFill>
                <a:latin typeface="Open Sans Semibold" charset="0"/>
                <a:ea typeface="Open Sans Semibold" charset="0"/>
                <a:cs typeface="Open Sans Semibold" charset="0"/>
              </a:rPr>
              <a:t>E-MAIL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03357" y="6949410"/>
            <a:ext cx="4682055" cy="88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3200" b="1" dirty="0">
                <a:latin typeface="Open Sans Semibold" charset="0"/>
                <a:ea typeface="Open Sans Semibold" charset="0"/>
                <a:cs typeface="Open Sans Semibold" charset="0"/>
              </a:rPr>
              <a:t>jeroen@hardyco.nl</a:t>
            </a:r>
          </a:p>
          <a:p>
            <a:pPr algn="ctr">
              <a:lnSpc>
                <a:spcPts val="3240"/>
              </a:lnSpc>
            </a:pPr>
            <a:endParaRPr lang="en-US" sz="2200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grpSp>
        <p:nvGrpSpPr>
          <p:cNvPr id="14" name="Group 1">
            <a:extLst>
              <a:ext uri="{FF2B5EF4-FFF2-40B4-BE49-F238E27FC236}">
                <a16:creationId xmlns:a16="http://schemas.microsoft.com/office/drawing/2014/main" id="{F2C59894-C8B4-4E8D-B532-68FA0B5150A4}"/>
              </a:ext>
            </a:extLst>
          </p:cNvPr>
          <p:cNvGrpSpPr/>
          <p:nvPr/>
        </p:nvGrpSpPr>
        <p:grpSpPr>
          <a:xfrm>
            <a:off x="-465333" y="11878314"/>
            <a:ext cx="12812128" cy="1587847"/>
            <a:chOff x="649082" y="11055796"/>
            <a:chExt cx="12812128" cy="1587847"/>
          </a:xfrm>
        </p:grpSpPr>
        <p:sp>
          <p:nvSpPr>
            <p:cNvPr id="15" name="Subtitle 2">
              <a:extLst>
                <a:ext uri="{FF2B5EF4-FFF2-40B4-BE49-F238E27FC236}">
                  <a16:creationId xmlns:a16="http://schemas.microsoft.com/office/drawing/2014/main" id="{C547C264-46BD-4E87-991E-D24BF0B6BD89}"/>
                </a:ext>
              </a:extLst>
            </p:cNvPr>
            <p:cNvSpPr txBox="1">
              <a:spLocks/>
            </p:cNvSpPr>
            <p:nvPr/>
          </p:nvSpPr>
          <p:spPr>
            <a:xfrm>
              <a:off x="649082" y="11941461"/>
              <a:ext cx="12812128" cy="702182"/>
            </a:xfrm>
            <a:prstGeom prst="rect">
              <a:avLst/>
            </a:prstGeom>
          </p:spPr>
          <p:txBody>
            <a:bodyPr vert="horz" wrap="squar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28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2800">
                <a:latin typeface="Calibri"/>
              </a:endParaRPr>
            </a:p>
          </p:txBody>
        </p:sp>
        <p:sp>
          <p:nvSpPr>
            <p:cNvPr id="20" name="Rectangle 41">
              <a:extLst>
                <a:ext uri="{FF2B5EF4-FFF2-40B4-BE49-F238E27FC236}">
                  <a16:creationId xmlns:a16="http://schemas.microsoft.com/office/drawing/2014/main" id="{ED18098C-4482-41FC-8C22-FEEAB5DC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011" y="11055796"/>
              <a:ext cx="8866128" cy="12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54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 dirty="0"/>
            </a:p>
            <a:p>
              <a:pPr algn="ctr" defTabSz="4572000"/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141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/>
          <p:cNvSpPr/>
          <p:nvPr/>
        </p:nvSpPr>
        <p:spPr>
          <a:xfrm>
            <a:off x="23107" y="0"/>
            <a:ext cx="24377650" cy="13716000"/>
          </a:xfrm>
          <a:prstGeom prst="rect">
            <a:avLst/>
          </a:prstGeom>
          <a:gradFill>
            <a:gsLst>
              <a:gs pos="57000">
                <a:schemeClr val="accent4">
                  <a:alpha val="52000"/>
                </a:schemeClr>
              </a:gs>
              <a:gs pos="9000">
                <a:schemeClr val="accent2">
                  <a:alpha val="46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Open Sans Semibold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-3176" y="0"/>
            <a:ext cx="24399958" cy="13746751"/>
          </a:xfrm>
          <a:prstGeom prst="rect">
            <a:avLst/>
          </a:prstGeom>
          <a:gradFill flip="none" rotWithShape="1">
            <a:gsLst>
              <a:gs pos="61000">
                <a:srgbClr val="A5DBF4">
                  <a:alpha val="71000"/>
                </a:srgbClr>
              </a:gs>
              <a:gs pos="33000">
                <a:srgbClr val="61BEE8">
                  <a:alpha val="71000"/>
                </a:srgbClr>
              </a:gs>
              <a:gs pos="0">
                <a:srgbClr val="0A6FD0">
                  <a:alpha val="27000"/>
                </a:srgbClr>
              </a:gs>
              <a:gs pos="86000">
                <a:srgbClr val="EEC9F7">
                  <a:alpha val="56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Open Sans Semibold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ADE9BF-B428-4FAE-9F69-63852955F60E}"/>
              </a:ext>
            </a:extLst>
          </p:cNvPr>
          <p:cNvGrpSpPr/>
          <p:nvPr/>
        </p:nvGrpSpPr>
        <p:grpSpPr>
          <a:xfrm>
            <a:off x="5570826" y="5834606"/>
            <a:ext cx="13228050" cy="2369539"/>
            <a:chOff x="5570826" y="5834606"/>
            <a:chExt cx="13228050" cy="2369539"/>
          </a:xfrm>
        </p:grpSpPr>
        <p:sp>
          <p:nvSpPr>
            <p:cNvPr id="10" name="Subtitle 2"/>
            <p:cNvSpPr txBox="1">
              <a:spLocks/>
            </p:cNvSpPr>
            <p:nvPr/>
          </p:nvSpPr>
          <p:spPr>
            <a:xfrm>
              <a:off x="5570826" y="7295112"/>
              <a:ext cx="13228050" cy="909033"/>
            </a:xfrm>
            <a:prstGeom prst="rect">
              <a:avLst/>
            </a:prstGeom>
          </p:spPr>
          <p:txBody>
            <a:bodyPr vert="horz" wrap="none" lIns="217490" tIns="108745" rIns="217490" bIns="108745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NL" sz="4000" spc="600" dirty="0">
                  <a:latin typeface="Calibri"/>
                  <a:ea typeface="Open Sans Light"/>
                </a:rPr>
                <a:t>Financiële advisering voor woningcorporaties</a:t>
              </a:r>
              <a:endParaRPr lang="nl-NL" sz="4000">
                <a:latin typeface="Calibri"/>
              </a:endParaRPr>
            </a:p>
          </p:txBody>
        </p:sp>
        <p:sp>
          <p:nvSpPr>
            <p:cNvPr id="11" name="Rectangle 10"/>
            <p:cNvSpPr>
              <a:spLocks/>
            </p:cNvSpPr>
            <p:nvPr/>
          </p:nvSpPr>
          <p:spPr bwMode="auto">
            <a:xfrm>
              <a:off x="7659183" y="5834606"/>
              <a:ext cx="9983567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ctr" anchorCtr="0">
              <a:spAutoFit/>
            </a:bodyPr>
            <a:lstStyle/>
            <a:p>
              <a:pPr algn="ctr" defTabSz="4572000"/>
              <a:endParaRPr lang="en-US" sz="1200" spc="3500" dirty="0"/>
            </a:p>
            <a:p>
              <a:pPr algn="ctr" defTabSz="4572000"/>
              <a:r>
                <a:rPr lang="en-US" sz="8800" b="1" spc="3500" dirty="0">
                  <a:solidFill>
                    <a:schemeClr val="accent1">
                      <a:lumMod val="50000"/>
                    </a:schemeClr>
                  </a:solidFill>
                  <a:latin typeface="Open Sans"/>
                  <a:ea typeface="+mn-lt"/>
                  <a:cs typeface="+mn-lt"/>
                </a:rPr>
                <a:t>HARDY CO</a:t>
              </a:r>
              <a:r>
                <a:rPr lang="en-US" sz="4000" b="1" spc="3500" dirty="0">
                  <a:ea typeface="+mn-lt"/>
                  <a:cs typeface="+mn-lt"/>
                </a:rPr>
                <a:t>.</a:t>
              </a:r>
              <a:endParaRPr lang="en-US" sz="4000"/>
            </a:p>
            <a:p>
              <a:pPr algn="ctr" defTabSz="4572000"/>
              <a:endParaRPr lang="en-US" sz="18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990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Default Theme">
  <a:themeElements>
    <a:clrScheme name="Startup Company Gradient Light">
      <a:dk1>
        <a:srgbClr val="B4B4B4"/>
      </a:dk1>
      <a:lt1>
        <a:srgbClr val="FFFFFF"/>
      </a:lt1>
      <a:dk2>
        <a:srgbClr val="494949"/>
      </a:dk2>
      <a:lt2>
        <a:srgbClr val="FFFFFF"/>
      </a:lt2>
      <a:accent1>
        <a:srgbClr val="009CDA"/>
      </a:accent1>
      <a:accent2>
        <a:srgbClr val="00B4D9"/>
      </a:accent2>
      <a:accent3>
        <a:srgbClr val="3BC9DF"/>
      </a:accent3>
      <a:accent4>
        <a:srgbClr val="4BD9E1"/>
      </a:accent4>
      <a:accent5>
        <a:srgbClr val="6DDFE7"/>
      </a:accent5>
      <a:accent6>
        <a:srgbClr val="A6E8EC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604</Words>
  <Application>Microsoft Office PowerPoint</Application>
  <PresentationFormat>Custom</PresentationFormat>
  <Paragraphs>223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Google Sans</vt:lpstr>
      <vt:lpstr>Lato Light</vt:lpstr>
      <vt:lpstr>Montserrat Hairline</vt:lpstr>
      <vt:lpstr>Open Sans</vt:lpstr>
      <vt:lpstr>Open Sans Light</vt:lpstr>
      <vt:lpstr>Open Sans Semibold</vt:lpstr>
      <vt:lpstr>Wingdings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Fox</dc:title>
  <dc:subject/>
  <dc:creator>Slidepro Design</dc:creator>
  <cp:keywords/>
  <dc:description/>
  <cp:lastModifiedBy>Riath Susana Luengas</cp:lastModifiedBy>
  <cp:revision>6997</cp:revision>
  <dcterms:created xsi:type="dcterms:W3CDTF">2014-11-12T21:47:38Z</dcterms:created>
  <dcterms:modified xsi:type="dcterms:W3CDTF">2021-07-19T08:40:12Z</dcterms:modified>
  <cp:category/>
</cp:coreProperties>
</file>